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6" r:id="rId1"/>
  </p:sldMasterIdLst>
  <p:notesMasterIdLst>
    <p:notesMasterId r:id="rId33"/>
  </p:notesMasterIdLst>
  <p:sldIdLst>
    <p:sldId id="256" r:id="rId2"/>
    <p:sldId id="273" r:id="rId3"/>
    <p:sldId id="274" r:id="rId4"/>
    <p:sldId id="258" r:id="rId5"/>
    <p:sldId id="261" r:id="rId6"/>
    <p:sldId id="260" r:id="rId7"/>
    <p:sldId id="281" r:id="rId8"/>
    <p:sldId id="259" r:id="rId9"/>
    <p:sldId id="283" r:id="rId10"/>
    <p:sldId id="282" r:id="rId11"/>
    <p:sldId id="275" r:id="rId12"/>
    <p:sldId id="262" r:id="rId13"/>
    <p:sldId id="263" r:id="rId14"/>
    <p:sldId id="272" r:id="rId15"/>
    <p:sldId id="264" r:id="rId16"/>
    <p:sldId id="267" r:id="rId17"/>
    <p:sldId id="285" r:id="rId18"/>
    <p:sldId id="284" r:id="rId19"/>
    <p:sldId id="286" r:id="rId20"/>
    <p:sldId id="270" r:id="rId21"/>
    <p:sldId id="265" r:id="rId22"/>
    <p:sldId id="278" r:id="rId23"/>
    <p:sldId id="287" r:id="rId24"/>
    <p:sldId id="288" r:id="rId25"/>
    <p:sldId id="289" r:id="rId26"/>
    <p:sldId id="279" r:id="rId27"/>
    <p:sldId id="290" r:id="rId28"/>
    <p:sldId id="291" r:id="rId29"/>
    <p:sldId id="277" r:id="rId30"/>
    <p:sldId id="292" r:id="rId31"/>
    <p:sldId id="280"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667" autoAdjust="0"/>
    <p:restoredTop sz="84119" autoAdjust="0"/>
  </p:normalViewPr>
  <p:slideViewPr>
    <p:cSldViewPr snapToGrid="0">
      <p:cViewPr>
        <p:scale>
          <a:sx n="87" d="100"/>
          <a:sy n="87" d="100"/>
        </p:scale>
        <p:origin x="40" y="4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6D3243B-E51C-48DC-80EC-6BBDD2C01A23}" type="datetimeFigureOut">
              <a:rPr lang="en-GB" smtClean="0"/>
              <a:t>29/09/2022</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AF9F25-C699-4D05-A656-95E664E584D6}" type="slidenum">
              <a:rPr lang="en-GB" smtClean="0"/>
              <a:t>‹#›</a:t>
            </a:fld>
            <a:endParaRPr lang="en-GB"/>
          </a:p>
        </p:txBody>
      </p:sp>
    </p:spTree>
    <p:extLst>
      <p:ext uri="{BB962C8B-B14F-4D97-AF65-F5344CB8AC3E}">
        <p14:creationId xmlns:p14="http://schemas.microsoft.com/office/powerpoint/2010/main" val="35440580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Postdoctoral Research Fellow at the University of Liverpool, UK</a:t>
            </a:r>
          </a:p>
          <a:p>
            <a:endParaRPr lang="en-GB" dirty="0"/>
          </a:p>
          <a:p>
            <a:r>
              <a:rPr lang="en-GB" dirty="0"/>
              <a:t>Come from the GDSL; group of about 50 academics and PhD students, all doing research on geographic or ‘spatial’ data science! We all work with industry partners to collaborate on projects about data and geography…</a:t>
            </a:r>
          </a:p>
          <a:p>
            <a:endParaRPr lang="en-GB" dirty="0"/>
          </a:p>
          <a:p>
            <a:r>
              <a:rPr lang="en-GB" dirty="0"/>
              <a:t>Research on lots of different things; retail and different spaces of consumption, urban mobility and mobile phone data, geodemographics</a:t>
            </a:r>
          </a:p>
          <a:p>
            <a:endParaRPr lang="en-GB" dirty="0"/>
          </a:p>
          <a:p>
            <a:endParaRPr lang="en-GB" dirty="0"/>
          </a:p>
        </p:txBody>
      </p:sp>
      <p:sp>
        <p:nvSpPr>
          <p:cNvPr id="4" name="Slide Number Placeholder 3"/>
          <p:cNvSpPr>
            <a:spLocks noGrp="1"/>
          </p:cNvSpPr>
          <p:nvPr>
            <p:ph type="sldNum" sz="quarter" idx="5"/>
          </p:nvPr>
        </p:nvSpPr>
        <p:spPr/>
        <p:txBody>
          <a:bodyPr/>
          <a:lstStyle/>
          <a:p>
            <a:fld id="{77AF9F25-C699-4D05-A656-95E664E584D6}" type="slidenum">
              <a:rPr lang="en-GB" smtClean="0"/>
              <a:t>2</a:t>
            </a:fld>
            <a:endParaRPr lang="en-GB"/>
          </a:p>
        </p:txBody>
      </p:sp>
    </p:spTree>
    <p:extLst>
      <p:ext uri="{BB962C8B-B14F-4D97-AF65-F5344CB8AC3E}">
        <p14:creationId xmlns:p14="http://schemas.microsoft.com/office/powerpoint/2010/main" val="33622692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I want to tell you a little story about how I came to be…</a:t>
            </a:r>
          </a:p>
          <a:p>
            <a:endParaRPr lang="en-GB" dirty="0"/>
          </a:p>
          <a:p>
            <a:r>
              <a:rPr lang="en-GB" dirty="0"/>
              <a:t>I began my PhD in 2018 (following a brief trip to the very southern tip of Ireland), with the rough title of ‘Global Retail Centres’ where the objective was to identify centres of retailing for different countries…</a:t>
            </a:r>
          </a:p>
          <a:p>
            <a:endParaRPr lang="en-GB" dirty="0"/>
          </a:p>
          <a:p>
            <a:r>
              <a:rPr lang="en-GB" dirty="0"/>
              <a:t>But I was faced with a huge challenge; how can I get access to data about retailer locations, my colleagues had finished a similar project in the UK, but the partnership with the company providing that data had evolved over many years. I did not have that time!</a:t>
            </a:r>
          </a:p>
          <a:p>
            <a:endParaRPr lang="en-GB" dirty="0"/>
          </a:p>
          <a:p>
            <a:r>
              <a:rPr lang="en-GB" dirty="0"/>
              <a:t>[CLICK]</a:t>
            </a:r>
          </a:p>
        </p:txBody>
      </p:sp>
      <p:sp>
        <p:nvSpPr>
          <p:cNvPr id="4" name="Slide Number Placeholder 3"/>
          <p:cNvSpPr>
            <a:spLocks noGrp="1"/>
          </p:cNvSpPr>
          <p:nvPr>
            <p:ph type="sldNum" sz="quarter" idx="5"/>
          </p:nvPr>
        </p:nvSpPr>
        <p:spPr/>
        <p:txBody>
          <a:bodyPr/>
          <a:lstStyle/>
          <a:p>
            <a:fld id="{77AF9F25-C699-4D05-A656-95E664E584D6}" type="slidenum">
              <a:rPr lang="en-GB" smtClean="0"/>
              <a:t>4</a:t>
            </a:fld>
            <a:endParaRPr lang="en-GB"/>
          </a:p>
        </p:txBody>
      </p:sp>
    </p:spTree>
    <p:extLst>
      <p:ext uri="{BB962C8B-B14F-4D97-AF65-F5344CB8AC3E}">
        <p14:creationId xmlns:p14="http://schemas.microsoft.com/office/powerpoint/2010/main" val="20185849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C9EA1E-98C4-4A2E-AAC3-800E357DC9FE}"/>
              </a:ext>
            </a:extLst>
          </p:cNvPr>
          <p:cNvSpPr>
            <a:spLocks noGrp="1"/>
          </p:cNvSpPr>
          <p:nvPr>
            <p:ph type="ctrTitle"/>
          </p:nvPr>
        </p:nvSpPr>
        <p:spPr>
          <a:xfrm>
            <a:off x="1517904" y="1517904"/>
            <a:ext cx="9144000" cy="2798064"/>
          </a:xfrm>
        </p:spPr>
        <p:txBody>
          <a:bodyPr anchor="b"/>
          <a:lstStyle>
            <a:lvl1pPr algn="ctr">
              <a:defRPr sz="60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9A96B1FA-5AE6-4D57-B37B-4AA0216007F8}"/>
              </a:ext>
            </a:extLst>
          </p:cNvPr>
          <p:cNvSpPr>
            <a:spLocks noGrp="1"/>
          </p:cNvSpPr>
          <p:nvPr>
            <p:ph type="subTitle" idx="1"/>
          </p:nvPr>
        </p:nvSpPr>
        <p:spPr>
          <a:xfrm>
            <a:off x="1517904" y="4572000"/>
            <a:ext cx="9144000" cy="1527048"/>
          </a:xfrm>
        </p:spPr>
        <p:txBody>
          <a:bodyPr/>
          <a:lstStyle>
            <a:lvl1pPr marL="0" indent="0" algn="ctr">
              <a:buNone/>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a:extLst>
              <a:ext uri="{FF2B5EF4-FFF2-40B4-BE49-F238E27FC236}">
                <a16:creationId xmlns:a16="http://schemas.microsoft.com/office/drawing/2014/main" id="{01F49B66-DBC3-45EE-A6E1-DE10A6C186C8}"/>
              </a:ext>
            </a:extLst>
          </p:cNvPr>
          <p:cNvSpPr>
            <a:spLocks noGrp="1"/>
          </p:cNvSpPr>
          <p:nvPr>
            <p:ph type="dt" sz="half" idx="10"/>
          </p:nvPr>
        </p:nvSpPr>
        <p:spPr/>
        <p:txBody>
          <a:bodyPr/>
          <a:lstStyle/>
          <a:p>
            <a:pPr algn="r"/>
            <a:fld id="{3F9AFA87-1417-4992-ABD9-27C3BC8CC883}" type="datetimeFigureOut">
              <a:rPr lang="en-US" smtClean="0"/>
              <a:pPr algn="r"/>
              <a:t>9/29/2022</a:t>
            </a:fld>
            <a:endParaRPr lang="en-US" dirty="0"/>
          </a:p>
        </p:txBody>
      </p:sp>
      <p:sp>
        <p:nvSpPr>
          <p:cNvPr id="8" name="Footer Placeholder 7">
            <a:extLst>
              <a:ext uri="{FF2B5EF4-FFF2-40B4-BE49-F238E27FC236}">
                <a16:creationId xmlns:a16="http://schemas.microsoft.com/office/drawing/2014/main" id="{241085F0-1967-4B4F-9824-58E9F2E05125}"/>
              </a:ext>
            </a:extLst>
          </p:cNvPr>
          <p:cNvSpPr>
            <a:spLocks noGrp="1"/>
          </p:cNvSpPr>
          <p:nvPr>
            <p:ph type="ftr" sz="quarter" idx="11"/>
          </p:nvPr>
        </p:nvSpPr>
        <p:spPr/>
        <p:txBody>
          <a:bodyPr/>
          <a:lstStyle/>
          <a:p>
            <a:endParaRPr lang="en-US" sz="1000" dirty="0"/>
          </a:p>
        </p:txBody>
      </p:sp>
      <p:sp>
        <p:nvSpPr>
          <p:cNvPr id="9" name="Slide Number Placeholder 8">
            <a:extLst>
              <a:ext uri="{FF2B5EF4-FFF2-40B4-BE49-F238E27FC236}">
                <a16:creationId xmlns:a16="http://schemas.microsoft.com/office/drawing/2014/main" id="{40AEDEE5-31B5-4868-8C16-47FF43E276A4}"/>
              </a:ext>
            </a:extLst>
          </p:cNvPr>
          <p:cNvSpPr>
            <a:spLocks noGrp="1"/>
          </p:cNvSpPr>
          <p:nvPr>
            <p:ph type="sldNum" sz="quarter" idx="12"/>
          </p:nvPr>
        </p:nvSpPr>
        <p:spPr/>
        <p:txBody>
          <a:bodyPr/>
          <a:lstStyle/>
          <a:p>
            <a:fld id="{CB1E4CB7-CB13-4810-BF18-BE31AFC64F93}" type="slidenum">
              <a:rPr lang="en-US" smtClean="0"/>
              <a:pPr/>
              <a:t>‹#›</a:t>
            </a:fld>
            <a:endParaRPr lang="en-US" sz="1000" dirty="0"/>
          </a:p>
        </p:txBody>
      </p:sp>
    </p:spTree>
    <p:extLst>
      <p:ext uri="{BB962C8B-B14F-4D97-AF65-F5344CB8AC3E}">
        <p14:creationId xmlns:p14="http://schemas.microsoft.com/office/powerpoint/2010/main" val="41070631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DF9454-6F74-46A8-B299-4AF451BFB928}"/>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66F55CA9-A0BD-4609-9307-BAF987B2626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25E4293-851E-4FA2-BFF2-B646A42369DE}"/>
              </a:ext>
            </a:extLst>
          </p:cNvPr>
          <p:cNvSpPr>
            <a:spLocks noGrp="1"/>
          </p:cNvSpPr>
          <p:nvPr>
            <p:ph type="dt" sz="half" idx="10"/>
          </p:nvPr>
        </p:nvSpPr>
        <p:spPr/>
        <p:txBody>
          <a:bodyPr/>
          <a:lstStyle/>
          <a:p>
            <a:fld id="{3F9AFA87-1417-4992-ABD9-27C3BC8CC883}" type="datetimeFigureOut">
              <a:rPr lang="en-US" smtClean="0"/>
              <a:t>9/29/2022</a:t>
            </a:fld>
            <a:endParaRPr lang="en-US"/>
          </a:p>
        </p:txBody>
      </p:sp>
      <p:sp>
        <p:nvSpPr>
          <p:cNvPr id="5" name="Footer Placeholder 4">
            <a:extLst>
              <a:ext uri="{FF2B5EF4-FFF2-40B4-BE49-F238E27FC236}">
                <a16:creationId xmlns:a16="http://schemas.microsoft.com/office/drawing/2014/main" id="{59A907F5-F26D-4A91-8D70-AB54F8B43D3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8ACBD8-D942-449E-A2B8-358CD1365C0A}"/>
              </a:ext>
            </a:extLst>
          </p:cNvPr>
          <p:cNvSpPr>
            <a:spLocks noGrp="1"/>
          </p:cNvSpPr>
          <p:nvPr>
            <p:ph type="sldNum" sz="quarter" idx="12"/>
          </p:nvPr>
        </p:nvSpPr>
        <p:spPr/>
        <p:txBody>
          <a:bodyPr/>
          <a:lstStyle/>
          <a:p>
            <a:fld id="{CB1E4CB7-CB13-4810-BF18-BE31AFC64F93}" type="slidenum">
              <a:rPr lang="en-US" smtClean="0"/>
              <a:t>‹#›</a:t>
            </a:fld>
            <a:endParaRPr lang="en-US"/>
          </a:p>
        </p:txBody>
      </p:sp>
    </p:spTree>
    <p:extLst>
      <p:ext uri="{BB962C8B-B14F-4D97-AF65-F5344CB8AC3E}">
        <p14:creationId xmlns:p14="http://schemas.microsoft.com/office/powerpoint/2010/main" val="9096161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DA50897-0C2E-420B-9A38-A8D5C1D72786}"/>
              </a:ext>
            </a:extLst>
          </p:cNvPr>
          <p:cNvSpPr>
            <a:spLocks noGrp="1"/>
          </p:cNvSpPr>
          <p:nvPr>
            <p:ph type="title" orient="vert"/>
          </p:nvPr>
        </p:nvSpPr>
        <p:spPr>
          <a:xfrm>
            <a:off x="8450317" y="1517904"/>
            <a:ext cx="2220731" cy="4546786"/>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6EDB2173-32A5-4677-A08F-DAB8FD430D1A}"/>
              </a:ext>
            </a:extLst>
          </p:cNvPr>
          <p:cNvSpPr>
            <a:spLocks noGrp="1"/>
          </p:cNvSpPr>
          <p:nvPr>
            <p:ph type="body" orient="vert" idx="1"/>
          </p:nvPr>
        </p:nvSpPr>
        <p:spPr>
          <a:xfrm>
            <a:off x="1517904" y="1517904"/>
            <a:ext cx="6562553" cy="454678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3DB124D-B801-4A6A-9DAF-EBC1B98FE4F7}"/>
              </a:ext>
            </a:extLst>
          </p:cNvPr>
          <p:cNvSpPr>
            <a:spLocks noGrp="1"/>
          </p:cNvSpPr>
          <p:nvPr>
            <p:ph type="dt" sz="half" idx="10"/>
          </p:nvPr>
        </p:nvSpPr>
        <p:spPr/>
        <p:txBody>
          <a:bodyPr/>
          <a:lstStyle/>
          <a:p>
            <a:fld id="{3F9AFA87-1417-4992-ABD9-27C3BC8CC883}" type="datetimeFigureOut">
              <a:rPr lang="en-US" smtClean="0"/>
              <a:t>9/29/2022</a:t>
            </a:fld>
            <a:endParaRPr lang="en-US"/>
          </a:p>
        </p:txBody>
      </p:sp>
      <p:sp>
        <p:nvSpPr>
          <p:cNvPr id="5" name="Footer Placeholder 4">
            <a:extLst>
              <a:ext uri="{FF2B5EF4-FFF2-40B4-BE49-F238E27FC236}">
                <a16:creationId xmlns:a16="http://schemas.microsoft.com/office/drawing/2014/main" id="{A8DAF8DF-2544-45A5-B62B-BB7948FCCA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4AC232D-131E-4BE6-8E2E-BAF5A30846D6}"/>
              </a:ext>
            </a:extLst>
          </p:cNvPr>
          <p:cNvSpPr>
            <a:spLocks noGrp="1"/>
          </p:cNvSpPr>
          <p:nvPr>
            <p:ph type="sldNum" sz="quarter" idx="12"/>
          </p:nvPr>
        </p:nvSpPr>
        <p:spPr/>
        <p:txBody>
          <a:bodyPr/>
          <a:lstStyle/>
          <a:p>
            <a:fld id="{CB1E4CB7-CB13-4810-BF18-BE31AFC64F93}" type="slidenum">
              <a:rPr lang="en-US" smtClean="0"/>
              <a:t>‹#›</a:t>
            </a:fld>
            <a:endParaRPr lang="en-US"/>
          </a:p>
        </p:txBody>
      </p:sp>
    </p:spTree>
    <p:extLst>
      <p:ext uri="{BB962C8B-B14F-4D97-AF65-F5344CB8AC3E}">
        <p14:creationId xmlns:p14="http://schemas.microsoft.com/office/powerpoint/2010/main" val="38159320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4C5BB2-C09C-49B0-BAFA-DE1801CD3E9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3A47C21-944D-47FE-9519-A2551883711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C7CE36D-6B7B-4D5E-831E-34A4286D6E6A}"/>
              </a:ext>
            </a:extLst>
          </p:cNvPr>
          <p:cNvSpPr>
            <a:spLocks noGrp="1"/>
          </p:cNvSpPr>
          <p:nvPr>
            <p:ph type="dt" sz="half" idx="10"/>
          </p:nvPr>
        </p:nvSpPr>
        <p:spPr/>
        <p:txBody>
          <a:bodyPr/>
          <a:lstStyle/>
          <a:p>
            <a:fld id="{3F9AFA87-1417-4992-ABD9-27C3BC8CC883}" type="datetimeFigureOut">
              <a:rPr lang="en-US" smtClean="0"/>
              <a:t>9/29/2022</a:t>
            </a:fld>
            <a:endParaRPr lang="en-US"/>
          </a:p>
        </p:txBody>
      </p:sp>
      <p:sp>
        <p:nvSpPr>
          <p:cNvPr id="5" name="Footer Placeholder 4">
            <a:extLst>
              <a:ext uri="{FF2B5EF4-FFF2-40B4-BE49-F238E27FC236}">
                <a16:creationId xmlns:a16="http://schemas.microsoft.com/office/drawing/2014/main" id="{BA2AD668-6E19-425C-88F7-AF4220662C0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905C53-CF7C-4936-9E35-1BEBD683626E}"/>
              </a:ext>
            </a:extLst>
          </p:cNvPr>
          <p:cNvSpPr>
            <a:spLocks noGrp="1"/>
          </p:cNvSpPr>
          <p:nvPr>
            <p:ph type="sldNum" sz="quarter" idx="12"/>
          </p:nvPr>
        </p:nvSpPr>
        <p:spPr/>
        <p:txBody>
          <a:bodyPr/>
          <a:lstStyle/>
          <a:p>
            <a:fld id="{CB1E4CB7-CB13-4810-BF18-BE31AFC64F93}" type="slidenum">
              <a:rPr lang="en-US" smtClean="0"/>
              <a:t>‹#›</a:t>
            </a:fld>
            <a:endParaRPr lang="en-US"/>
          </a:p>
        </p:txBody>
      </p:sp>
    </p:spTree>
    <p:extLst>
      <p:ext uri="{BB962C8B-B14F-4D97-AF65-F5344CB8AC3E}">
        <p14:creationId xmlns:p14="http://schemas.microsoft.com/office/powerpoint/2010/main" val="32351379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146C78-A717-4E1F-A742-FD5AECA03B4B}"/>
              </a:ext>
            </a:extLst>
          </p:cNvPr>
          <p:cNvSpPr>
            <a:spLocks noGrp="1"/>
          </p:cNvSpPr>
          <p:nvPr>
            <p:ph type="title"/>
          </p:nvPr>
        </p:nvSpPr>
        <p:spPr>
          <a:xfrm>
            <a:off x="1517904" y="1517904"/>
            <a:ext cx="9144000" cy="2852737"/>
          </a:xfrm>
        </p:spPr>
        <p:txBody>
          <a:bodyPr anchor="b"/>
          <a:lstStyle>
            <a:lvl1pPr>
              <a:defRPr sz="6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DA1270D-CCAE-4437-A0C0-052D111DFC80}"/>
              </a:ext>
            </a:extLst>
          </p:cNvPr>
          <p:cNvSpPr>
            <a:spLocks noGrp="1"/>
          </p:cNvSpPr>
          <p:nvPr>
            <p:ph type="body" idx="1"/>
          </p:nvPr>
        </p:nvSpPr>
        <p:spPr>
          <a:xfrm>
            <a:off x="1517904" y="4572000"/>
            <a:ext cx="91440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A9F006A-7EEE-4DB0-8F92-D34C0D46C38E}"/>
              </a:ext>
            </a:extLst>
          </p:cNvPr>
          <p:cNvSpPr>
            <a:spLocks noGrp="1"/>
          </p:cNvSpPr>
          <p:nvPr>
            <p:ph type="dt" sz="half" idx="10"/>
          </p:nvPr>
        </p:nvSpPr>
        <p:spPr/>
        <p:txBody>
          <a:bodyPr/>
          <a:lstStyle/>
          <a:p>
            <a:fld id="{3F9AFA87-1417-4992-ABD9-27C3BC8CC883}" type="datetimeFigureOut">
              <a:rPr lang="en-US" smtClean="0"/>
              <a:t>9/29/2022</a:t>
            </a:fld>
            <a:endParaRPr lang="en-US"/>
          </a:p>
        </p:txBody>
      </p:sp>
      <p:sp>
        <p:nvSpPr>
          <p:cNvPr id="5" name="Footer Placeholder 4">
            <a:extLst>
              <a:ext uri="{FF2B5EF4-FFF2-40B4-BE49-F238E27FC236}">
                <a16:creationId xmlns:a16="http://schemas.microsoft.com/office/drawing/2014/main" id="{FDA3F2ED-2B0E-44A9-8603-286CA06345D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4D801C-6B4E-40B6-9D6E-558192264D2E}"/>
              </a:ext>
            </a:extLst>
          </p:cNvPr>
          <p:cNvSpPr>
            <a:spLocks noGrp="1"/>
          </p:cNvSpPr>
          <p:nvPr>
            <p:ph type="sldNum" sz="quarter" idx="12"/>
          </p:nvPr>
        </p:nvSpPr>
        <p:spPr/>
        <p:txBody>
          <a:bodyPr/>
          <a:lstStyle/>
          <a:p>
            <a:fld id="{CB1E4CB7-CB13-4810-BF18-BE31AFC64F93}" type="slidenum">
              <a:rPr lang="en-US" smtClean="0"/>
              <a:t>‹#›</a:t>
            </a:fld>
            <a:endParaRPr lang="en-US"/>
          </a:p>
        </p:txBody>
      </p:sp>
    </p:spTree>
    <p:extLst>
      <p:ext uri="{BB962C8B-B14F-4D97-AF65-F5344CB8AC3E}">
        <p14:creationId xmlns:p14="http://schemas.microsoft.com/office/powerpoint/2010/main" val="26787819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C446AA-9418-4C3E-901B-8E2806122E1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5997482-2CA6-4707-976E-6FD4B57BFE66}"/>
              </a:ext>
            </a:extLst>
          </p:cNvPr>
          <p:cNvSpPr>
            <a:spLocks noGrp="1"/>
          </p:cNvSpPr>
          <p:nvPr>
            <p:ph sz="half" idx="1"/>
          </p:nvPr>
        </p:nvSpPr>
        <p:spPr>
          <a:xfrm>
            <a:off x="1517904" y="2980944"/>
            <a:ext cx="4334256" cy="31181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B909652-DD12-479C-B639-9452CBA8C019}"/>
              </a:ext>
            </a:extLst>
          </p:cNvPr>
          <p:cNvSpPr>
            <a:spLocks noGrp="1"/>
          </p:cNvSpPr>
          <p:nvPr>
            <p:ph sz="half" idx="2"/>
          </p:nvPr>
        </p:nvSpPr>
        <p:spPr>
          <a:xfrm>
            <a:off x="6336792" y="2980944"/>
            <a:ext cx="4334256" cy="31181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D0EC7A6-AFB1-4989-A0B4-B422D5B2C69C}"/>
              </a:ext>
            </a:extLst>
          </p:cNvPr>
          <p:cNvSpPr>
            <a:spLocks noGrp="1"/>
          </p:cNvSpPr>
          <p:nvPr>
            <p:ph type="dt" sz="half" idx="10"/>
          </p:nvPr>
        </p:nvSpPr>
        <p:spPr/>
        <p:txBody>
          <a:bodyPr/>
          <a:lstStyle/>
          <a:p>
            <a:fld id="{3F9AFA87-1417-4992-ABD9-27C3BC8CC883}" type="datetimeFigureOut">
              <a:rPr lang="en-US" smtClean="0"/>
              <a:t>9/29/2022</a:t>
            </a:fld>
            <a:endParaRPr lang="en-US" dirty="0"/>
          </a:p>
        </p:txBody>
      </p:sp>
      <p:sp>
        <p:nvSpPr>
          <p:cNvPr id="6" name="Footer Placeholder 5">
            <a:extLst>
              <a:ext uri="{FF2B5EF4-FFF2-40B4-BE49-F238E27FC236}">
                <a16:creationId xmlns:a16="http://schemas.microsoft.com/office/drawing/2014/main" id="{F8D2117C-B497-4647-A66B-1887750FB538}"/>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79E8C7AF-5092-416B-B61C-F41D3C573E0C}"/>
              </a:ext>
            </a:extLst>
          </p:cNvPr>
          <p:cNvSpPr>
            <a:spLocks noGrp="1"/>
          </p:cNvSpPr>
          <p:nvPr>
            <p:ph type="sldNum" sz="quarter" idx="12"/>
          </p:nvPr>
        </p:nvSpPr>
        <p:spPr/>
        <p:txBody>
          <a:bodyPr/>
          <a:lstStyle/>
          <a:p>
            <a:fld id="{CB1E4CB7-CB13-4810-BF18-BE31AFC64F93}" type="slidenum">
              <a:rPr lang="en-US" smtClean="0"/>
              <a:t>‹#›</a:t>
            </a:fld>
            <a:endParaRPr lang="en-US" dirty="0"/>
          </a:p>
        </p:txBody>
      </p:sp>
    </p:spTree>
    <p:extLst>
      <p:ext uri="{BB962C8B-B14F-4D97-AF65-F5344CB8AC3E}">
        <p14:creationId xmlns:p14="http://schemas.microsoft.com/office/powerpoint/2010/main" val="22976314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E90CDE0-3FEB-42A0-8BCC-7DADE7D4A621}"/>
              </a:ext>
            </a:extLst>
          </p:cNvPr>
          <p:cNvSpPr>
            <a:spLocks noGrp="1"/>
          </p:cNvSpPr>
          <p:nvPr>
            <p:ph type="body" idx="1"/>
          </p:nvPr>
        </p:nvSpPr>
        <p:spPr>
          <a:xfrm>
            <a:off x="1517905" y="2944368"/>
            <a:ext cx="4334256" cy="606026"/>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B778B8B-E9A3-44BE-85A6-3E316659A9B4}"/>
              </a:ext>
            </a:extLst>
          </p:cNvPr>
          <p:cNvSpPr>
            <a:spLocks noGrp="1"/>
          </p:cNvSpPr>
          <p:nvPr>
            <p:ph sz="half" idx="2"/>
          </p:nvPr>
        </p:nvSpPr>
        <p:spPr>
          <a:xfrm>
            <a:off x="1517904" y="3644987"/>
            <a:ext cx="4334256" cy="244964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60BF1BCA-A435-4779-A6FE-15207141F519}"/>
              </a:ext>
            </a:extLst>
          </p:cNvPr>
          <p:cNvSpPr>
            <a:spLocks noGrp="1"/>
          </p:cNvSpPr>
          <p:nvPr>
            <p:ph type="body" sz="quarter" idx="3"/>
          </p:nvPr>
        </p:nvSpPr>
        <p:spPr>
          <a:xfrm>
            <a:off x="6336792" y="2944368"/>
            <a:ext cx="4334256" cy="606026"/>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49B1923-9749-49E3-88FA-75C326E6719A}"/>
              </a:ext>
            </a:extLst>
          </p:cNvPr>
          <p:cNvSpPr>
            <a:spLocks noGrp="1"/>
          </p:cNvSpPr>
          <p:nvPr>
            <p:ph sz="quarter" idx="4"/>
          </p:nvPr>
        </p:nvSpPr>
        <p:spPr>
          <a:xfrm>
            <a:off x="6336792" y="3644987"/>
            <a:ext cx="4334256" cy="244964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7F3A70F0-5AFA-4C5A-812B-220C6A38DB6B}"/>
              </a:ext>
            </a:extLst>
          </p:cNvPr>
          <p:cNvSpPr>
            <a:spLocks noGrp="1"/>
          </p:cNvSpPr>
          <p:nvPr>
            <p:ph type="dt" sz="half" idx="10"/>
          </p:nvPr>
        </p:nvSpPr>
        <p:spPr/>
        <p:txBody>
          <a:bodyPr/>
          <a:lstStyle/>
          <a:p>
            <a:fld id="{3F9AFA87-1417-4992-ABD9-27C3BC8CC883}" type="datetimeFigureOut">
              <a:rPr lang="en-US" smtClean="0"/>
              <a:t>9/29/2022</a:t>
            </a:fld>
            <a:endParaRPr lang="en-US"/>
          </a:p>
        </p:txBody>
      </p:sp>
      <p:sp>
        <p:nvSpPr>
          <p:cNvPr id="8" name="Footer Placeholder 7">
            <a:extLst>
              <a:ext uri="{FF2B5EF4-FFF2-40B4-BE49-F238E27FC236}">
                <a16:creationId xmlns:a16="http://schemas.microsoft.com/office/drawing/2014/main" id="{576AF721-83FE-4B57-B910-C395D23FDE3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56A5893-52F1-44A1-AE8E-CF094DB41CFA}"/>
              </a:ext>
            </a:extLst>
          </p:cNvPr>
          <p:cNvSpPr>
            <a:spLocks noGrp="1"/>
          </p:cNvSpPr>
          <p:nvPr>
            <p:ph type="sldNum" sz="quarter" idx="12"/>
          </p:nvPr>
        </p:nvSpPr>
        <p:spPr/>
        <p:txBody>
          <a:bodyPr/>
          <a:lstStyle/>
          <a:p>
            <a:fld id="{CB1E4CB7-CB13-4810-BF18-BE31AFC64F93}" type="slidenum">
              <a:rPr lang="en-US" smtClean="0"/>
              <a:t>‹#›</a:t>
            </a:fld>
            <a:endParaRPr lang="en-US"/>
          </a:p>
        </p:txBody>
      </p:sp>
      <p:sp>
        <p:nvSpPr>
          <p:cNvPr id="10" name="Title 9">
            <a:extLst>
              <a:ext uri="{FF2B5EF4-FFF2-40B4-BE49-F238E27FC236}">
                <a16:creationId xmlns:a16="http://schemas.microsoft.com/office/drawing/2014/main" id="{D9D22302-83E3-4E22-93DF-1E5D463B64C3}"/>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968752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D85A6-A4E6-4160-BE43-8146A989464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BA24A80-0792-4B3B-BB5A-8B2BD91095A7}"/>
              </a:ext>
            </a:extLst>
          </p:cNvPr>
          <p:cNvSpPr>
            <a:spLocks noGrp="1"/>
          </p:cNvSpPr>
          <p:nvPr>
            <p:ph type="dt" sz="half" idx="10"/>
          </p:nvPr>
        </p:nvSpPr>
        <p:spPr/>
        <p:txBody>
          <a:bodyPr/>
          <a:lstStyle/>
          <a:p>
            <a:fld id="{3F9AFA87-1417-4992-ABD9-27C3BC8CC883}" type="datetimeFigureOut">
              <a:rPr lang="en-US" smtClean="0"/>
              <a:t>9/29/2022</a:t>
            </a:fld>
            <a:endParaRPr lang="en-US"/>
          </a:p>
        </p:txBody>
      </p:sp>
      <p:sp>
        <p:nvSpPr>
          <p:cNvPr id="4" name="Footer Placeholder 3">
            <a:extLst>
              <a:ext uri="{FF2B5EF4-FFF2-40B4-BE49-F238E27FC236}">
                <a16:creationId xmlns:a16="http://schemas.microsoft.com/office/drawing/2014/main" id="{4526116E-7A6D-485F-9FA2-25F94D4F40F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309ADCC-C5F2-4D90-B153-93DF55858291}"/>
              </a:ext>
            </a:extLst>
          </p:cNvPr>
          <p:cNvSpPr>
            <a:spLocks noGrp="1"/>
          </p:cNvSpPr>
          <p:nvPr>
            <p:ph type="sldNum" sz="quarter" idx="12"/>
          </p:nvPr>
        </p:nvSpPr>
        <p:spPr/>
        <p:txBody>
          <a:bodyPr/>
          <a:lstStyle/>
          <a:p>
            <a:fld id="{CB1E4CB7-CB13-4810-BF18-BE31AFC64F93}" type="slidenum">
              <a:rPr lang="en-US" smtClean="0"/>
              <a:t>‹#›</a:t>
            </a:fld>
            <a:endParaRPr lang="en-US"/>
          </a:p>
        </p:txBody>
      </p:sp>
    </p:spTree>
    <p:extLst>
      <p:ext uri="{BB962C8B-B14F-4D97-AF65-F5344CB8AC3E}">
        <p14:creationId xmlns:p14="http://schemas.microsoft.com/office/powerpoint/2010/main" val="6926636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7862271-51F6-4122-9709-D279042F8846}"/>
              </a:ext>
            </a:extLst>
          </p:cNvPr>
          <p:cNvSpPr>
            <a:spLocks noGrp="1"/>
          </p:cNvSpPr>
          <p:nvPr>
            <p:ph type="dt" sz="half" idx="10"/>
          </p:nvPr>
        </p:nvSpPr>
        <p:spPr/>
        <p:txBody>
          <a:bodyPr/>
          <a:lstStyle/>
          <a:p>
            <a:fld id="{3F9AFA87-1417-4992-ABD9-27C3BC8CC883}" type="datetimeFigureOut">
              <a:rPr lang="en-US" smtClean="0"/>
              <a:t>9/29/2022</a:t>
            </a:fld>
            <a:endParaRPr lang="en-US"/>
          </a:p>
        </p:txBody>
      </p:sp>
      <p:sp>
        <p:nvSpPr>
          <p:cNvPr id="3" name="Footer Placeholder 2">
            <a:extLst>
              <a:ext uri="{FF2B5EF4-FFF2-40B4-BE49-F238E27FC236}">
                <a16:creationId xmlns:a16="http://schemas.microsoft.com/office/drawing/2014/main" id="{452CFE08-03FE-487B-8963-9FAD3049CFF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A935A50-18AE-4CB1-BB10-1CBDD8A7C2C4}"/>
              </a:ext>
            </a:extLst>
          </p:cNvPr>
          <p:cNvSpPr>
            <a:spLocks noGrp="1"/>
          </p:cNvSpPr>
          <p:nvPr>
            <p:ph type="sldNum" sz="quarter" idx="12"/>
          </p:nvPr>
        </p:nvSpPr>
        <p:spPr/>
        <p:txBody>
          <a:bodyPr/>
          <a:lstStyle/>
          <a:p>
            <a:fld id="{CB1E4CB7-CB13-4810-BF18-BE31AFC64F93}" type="slidenum">
              <a:rPr lang="en-US" smtClean="0"/>
              <a:t>‹#›</a:t>
            </a:fld>
            <a:endParaRPr lang="en-US"/>
          </a:p>
        </p:txBody>
      </p:sp>
    </p:spTree>
    <p:extLst>
      <p:ext uri="{BB962C8B-B14F-4D97-AF65-F5344CB8AC3E}">
        <p14:creationId xmlns:p14="http://schemas.microsoft.com/office/powerpoint/2010/main" val="3113798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11F683-796D-458C-9B32-A385D604DBFC}"/>
              </a:ext>
            </a:extLst>
          </p:cNvPr>
          <p:cNvSpPr>
            <a:spLocks noGrp="1"/>
          </p:cNvSpPr>
          <p:nvPr>
            <p:ph type="title"/>
          </p:nvPr>
        </p:nvSpPr>
        <p:spPr>
          <a:xfrm>
            <a:off x="1517904" y="1517904"/>
            <a:ext cx="3145536" cy="1792224"/>
          </a:xfrm>
        </p:spPr>
        <p:txBody>
          <a:bodyPr anchor="b">
            <a:normAutofit/>
          </a:bodyPr>
          <a:lstStyle>
            <a:lvl1pPr>
              <a:lnSpc>
                <a:spcPct val="100000"/>
              </a:lnSpc>
              <a:defRPr sz="36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FB1F0BD-641B-4148-BCB3-2704218C80B8}"/>
              </a:ext>
            </a:extLst>
          </p:cNvPr>
          <p:cNvSpPr>
            <a:spLocks noGrp="1"/>
          </p:cNvSpPr>
          <p:nvPr>
            <p:ph idx="1"/>
          </p:nvPr>
        </p:nvSpPr>
        <p:spPr>
          <a:xfrm>
            <a:off x="5330952" y="1517904"/>
            <a:ext cx="5330952" cy="458114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1B28C843-B846-4456-9720-71B7D4FF4062}"/>
              </a:ext>
            </a:extLst>
          </p:cNvPr>
          <p:cNvSpPr>
            <a:spLocks noGrp="1"/>
          </p:cNvSpPr>
          <p:nvPr>
            <p:ph type="body" sz="half" idx="2"/>
          </p:nvPr>
        </p:nvSpPr>
        <p:spPr>
          <a:xfrm>
            <a:off x="1517904" y="3483864"/>
            <a:ext cx="3145536" cy="2615184"/>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A3A3A03-31BD-4E7E-879A-A1C71849703C}"/>
              </a:ext>
            </a:extLst>
          </p:cNvPr>
          <p:cNvSpPr>
            <a:spLocks noGrp="1"/>
          </p:cNvSpPr>
          <p:nvPr>
            <p:ph type="dt" sz="half" idx="10"/>
          </p:nvPr>
        </p:nvSpPr>
        <p:spPr/>
        <p:txBody>
          <a:bodyPr/>
          <a:lstStyle/>
          <a:p>
            <a:fld id="{3F9AFA87-1417-4992-ABD9-27C3BC8CC883}" type="datetimeFigureOut">
              <a:rPr lang="en-US" smtClean="0"/>
              <a:t>9/29/2022</a:t>
            </a:fld>
            <a:endParaRPr lang="en-US"/>
          </a:p>
        </p:txBody>
      </p:sp>
      <p:sp>
        <p:nvSpPr>
          <p:cNvPr id="6" name="Footer Placeholder 5">
            <a:extLst>
              <a:ext uri="{FF2B5EF4-FFF2-40B4-BE49-F238E27FC236}">
                <a16:creationId xmlns:a16="http://schemas.microsoft.com/office/drawing/2014/main" id="{4EA39078-7D38-4851-A363-B6BC179A50E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E1FF25E-A25D-47AA-94EB-580A74F01F1F}"/>
              </a:ext>
            </a:extLst>
          </p:cNvPr>
          <p:cNvSpPr>
            <a:spLocks noGrp="1"/>
          </p:cNvSpPr>
          <p:nvPr>
            <p:ph type="sldNum" sz="quarter" idx="12"/>
          </p:nvPr>
        </p:nvSpPr>
        <p:spPr/>
        <p:txBody>
          <a:bodyPr/>
          <a:lstStyle/>
          <a:p>
            <a:fld id="{CB1E4CB7-CB13-4810-BF18-BE31AFC64F93}" type="slidenum">
              <a:rPr lang="en-US" smtClean="0"/>
              <a:t>‹#›</a:t>
            </a:fld>
            <a:endParaRPr lang="en-US"/>
          </a:p>
        </p:txBody>
      </p:sp>
    </p:spTree>
    <p:extLst>
      <p:ext uri="{BB962C8B-B14F-4D97-AF65-F5344CB8AC3E}">
        <p14:creationId xmlns:p14="http://schemas.microsoft.com/office/powerpoint/2010/main" val="10269863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EE83B4-9B31-4F73-9767-163636522F3A}"/>
              </a:ext>
            </a:extLst>
          </p:cNvPr>
          <p:cNvSpPr>
            <a:spLocks noGrp="1"/>
          </p:cNvSpPr>
          <p:nvPr>
            <p:ph type="title"/>
          </p:nvPr>
        </p:nvSpPr>
        <p:spPr>
          <a:xfrm>
            <a:off x="1517904" y="1517904"/>
            <a:ext cx="3145536" cy="1792224"/>
          </a:xfrm>
        </p:spPr>
        <p:txBody>
          <a:bodyPr anchor="b">
            <a:normAutofit/>
          </a:bodyPr>
          <a:lstStyle>
            <a:lvl1pPr>
              <a:lnSpc>
                <a:spcPct val="100000"/>
              </a:lnSpc>
              <a:defRPr sz="36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BC7CFC30-8163-47A0-A97F-3F2C3A3BE73A}"/>
              </a:ext>
            </a:extLst>
          </p:cNvPr>
          <p:cNvSpPr>
            <a:spLocks noGrp="1"/>
          </p:cNvSpPr>
          <p:nvPr>
            <p:ph type="pic" idx="1"/>
          </p:nvPr>
        </p:nvSpPr>
        <p:spPr>
          <a:xfrm>
            <a:off x="5349240" y="764032"/>
            <a:ext cx="6089904" cy="5330952"/>
          </a:xfrm>
          <a:solidFill>
            <a:schemeClr val="bg1">
              <a:lumMod val="95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0AF1B390-0C23-466E-987C-26420A5F098D}"/>
              </a:ext>
            </a:extLst>
          </p:cNvPr>
          <p:cNvSpPr>
            <a:spLocks noGrp="1"/>
          </p:cNvSpPr>
          <p:nvPr>
            <p:ph type="body" sz="half" idx="2"/>
          </p:nvPr>
        </p:nvSpPr>
        <p:spPr>
          <a:xfrm>
            <a:off x="1517904" y="3483864"/>
            <a:ext cx="3145536" cy="2615184"/>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AC9CA7C-B9D0-4A72-8061-1E02AA15FE86}"/>
              </a:ext>
            </a:extLst>
          </p:cNvPr>
          <p:cNvSpPr>
            <a:spLocks noGrp="1"/>
          </p:cNvSpPr>
          <p:nvPr>
            <p:ph type="dt" sz="half" idx="10"/>
          </p:nvPr>
        </p:nvSpPr>
        <p:spPr/>
        <p:txBody>
          <a:bodyPr/>
          <a:lstStyle/>
          <a:p>
            <a:fld id="{3F9AFA87-1417-4992-ABD9-27C3BC8CC883}" type="datetimeFigureOut">
              <a:rPr lang="en-US" smtClean="0"/>
              <a:t>9/29/2022</a:t>
            </a:fld>
            <a:endParaRPr lang="en-US"/>
          </a:p>
        </p:txBody>
      </p:sp>
      <p:sp>
        <p:nvSpPr>
          <p:cNvPr id="6" name="Footer Placeholder 5">
            <a:extLst>
              <a:ext uri="{FF2B5EF4-FFF2-40B4-BE49-F238E27FC236}">
                <a16:creationId xmlns:a16="http://schemas.microsoft.com/office/drawing/2014/main" id="{C53EFC84-C9FE-4BFA-9B4E-4516A136255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801A469-3EFC-4F94-8482-378582E1C14F}"/>
              </a:ext>
            </a:extLst>
          </p:cNvPr>
          <p:cNvSpPr>
            <a:spLocks noGrp="1"/>
          </p:cNvSpPr>
          <p:nvPr>
            <p:ph type="sldNum" sz="quarter" idx="12"/>
          </p:nvPr>
        </p:nvSpPr>
        <p:spPr/>
        <p:txBody>
          <a:bodyPr/>
          <a:lstStyle/>
          <a:p>
            <a:fld id="{CB1E4CB7-CB13-4810-BF18-BE31AFC64F93}" type="slidenum">
              <a:rPr lang="en-US" smtClean="0"/>
              <a:t>‹#›</a:t>
            </a:fld>
            <a:endParaRPr lang="en-US"/>
          </a:p>
        </p:txBody>
      </p:sp>
    </p:spTree>
    <p:extLst>
      <p:ext uri="{BB962C8B-B14F-4D97-AF65-F5344CB8AC3E}">
        <p14:creationId xmlns:p14="http://schemas.microsoft.com/office/powerpoint/2010/main" val="11693138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FB1D84C-7934-4E5B-B6E4-A1D6EC299551}"/>
              </a:ext>
            </a:extLst>
          </p:cNvPr>
          <p:cNvSpPr>
            <a:spLocks noGrp="1"/>
          </p:cNvSpPr>
          <p:nvPr>
            <p:ph type="title"/>
          </p:nvPr>
        </p:nvSpPr>
        <p:spPr>
          <a:xfrm>
            <a:off x="1517904" y="1517904"/>
            <a:ext cx="9144000" cy="1344168"/>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5F6A990F-40AC-447A-964A-840C94A6471A}"/>
              </a:ext>
            </a:extLst>
          </p:cNvPr>
          <p:cNvSpPr>
            <a:spLocks noGrp="1"/>
          </p:cNvSpPr>
          <p:nvPr>
            <p:ph type="body" idx="1"/>
          </p:nvPr>
        </p:nvSpPr>
        <p:spPr>
          <a:xfrm>
            <a:off x="1517904" y="2971800"/>
            <a:ext cx="9144000" cy="312724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7D832A1-FFBA-48B6-B2D0-E5414F12838B}"/>
              </a:ext>
            </a:extLst>
          </p:cNvPr>
          <p:cNvSpPr>
            <a:spLocks noGrp="1"/>
          </p:cNvSpPr>
          <p:nvPr>
            <p:ph type="dt" sz="half" idx="2"/>
          </p:nvPr>
        </p:nvSpPr>
        <p:spPr>
          <a:xfrm>
            <a:off x="8805672" y="6400800"/>
            <a:ext cx="1865376" cy="365125"/>
          </a:xfrm>
          <a:prstGeom prst="rect">
            <a:avLst/>
          </a:prstGeom>
        </p:spPr>
        <p:txBody>
          <a:bodyPr vert="horz" lIns="91440" tIns="45720" rIns="91440" bIns="45720" rtlCol="0" anchor="ctr"/>
          <a:lstStyle>
            <a:lvl1pPr algn="r">
              <a:defRPr sz="1000">
                <a:solidFill>
                  <a:schemeClr val="tx1"/>
                </a:solidFill>
              </a:defRPr>
            </a:lvl1pPr>
          </a:lstStyle>
          <a:p>
            <a:pPr algn="r"/>
            <a:fld id="{3F9AFA87-1417-4992-ABD9-27C3BC8CC883}" type="datetimeFigureOut">
              <a:rPr lang="en-US" smtClean="0"/>
              <a:pPr algn="r"/>
              <a:t>9/29/2022</a:t>
            </a:fld>
            <a:endParaRPr lang="en-US" dirty="0"/>
          </a:p>
        </p:txBody>
      </p:sp>
      <p:sp>
        <p:nvSpPr>
          <p:cNvPr id="5" name="Footer Placeholder 4">
            <a:extLst>
              <a:ext uri="{FF2B5EF4-FFF2-40B4-BE49-F238E27FC236}">
                <a16:creationId xmlns:a16="http://schemas.microsoft.com/office/drawing/2014/main" id="{0F933EC1-4EE2-4453-841C-CFDFE708948E}"/>
              </a:ext>
            </a:extLst>
          </p:cNvPr>
          <p:cNvSpPr>
            <a:spLocks noGrp="1"/>
          </p:cNvSpPr>
          <p:nvPr>
            <p:ph type="ftr" sz="quarter" idx="3"/>
          </p:nvPr>
        </p:nvSpPr>
        <p:spPr>
          <a:xfrm>
            <a:off x="758952" y="6400800"/>
            <a:ext cx="6099048" cy="365125"/>
          </a:xfrm>
          <a:prstGeom prst="rect">
            <a:avLst/>
          </a:prstGeom>
        </p:spPr>
        <p:txBody>
          <a:bodyPr vert="horz" lIns="91440" tIns="45720" rIns="91440" bIns="45720" rtlCol="0" anchor="ctr"/>
          <a:lstStyle>
            <a:lvl1pPr algn="l">
              <a:defRPr sz="1000">
                <a:solidFill>
                  <a:schemeClr val="tx1"/>
                </a:solidFill>
              </a:defRPr>
            </a:lvl1pPr>
          </a:lstStyle>
          <a:p>
            <a:endParaRPr lang="en-US" sz="1000" dirty="0"/>
          </a:p>
        </p:txBody>
      </p:sp>
      <p:sp>
        <p:nvSpPr>
          <p:cNvPr id="6" name="Slide Number Placeholder 5">
            <a:extLst>
              <a:ext uri="{FF2B5EF4-FFF2-40B4-BE49-F238E27FC236}">
                <a16:creationId xmlns:a16="http://schemas.microsoft.com/office/drawing/2014/main" id="{C3CEBA78-E732-44EF-BA0B-FC42F7931311}"/>
              </a:ext>
            </a:extLst>
          </p:cNvPr>
          <p:cNvSpPr>
            <a:spLocks noGrp="1"/>
          </p:cNvSpPr>
          <p:nvPr>
            <p:ph type="sldNum" sz="quarter" idx="4"/>
          </p:nvPr>
        </p:nvSpPr>
        <p:spPr>
          <a:xfrm>
            <a:off x="10899648" y="6400800"/>
            <a:ext cx="530352" cy="365125"/>
          </a:xfrm>
          <a:prstGeom prst="rect">
            <a:avLst/>
          </a:prstGeom>
        </p:spPr>
        <p:txBody>
          <a:bodyPr vert="horz" lIns="91440" tIns="45720" rIns="91440" bIns="45720" rtlCol="0" anchor="ctr"/>
          <a:lstStyle>
            <a:lvl1pPr algn="r">
              <a:defRPr sz="1000" b="1">
                <a:solidFill>
                  <a:schemeClr val="tx1"/>
                </a:solidFill>
              </a:defRPr>
            </a:lvl1pPr>
          </a:lstStyle>
          <a:p>
            <a:fld id="{CB1E4CB7-CB13-4810-BF18-BE31AFC64F93}" type="slidenum">
              <a:rPr lang="en-US" smtClean="0"/>
              <a:pPr/>
              <a:t>‹#›</a:t>
            </a:fld>
            <a:endParaRPr lang="en-US" sz="1000" dirty="0"/>
          </a:p>
        </p:txBody>
      </p:sp>
      <p:sp>
        <p:nvSpPr>
          <p:cNvPr id="8" name="Freeform: Shape 7">
            <a:extLst>
              <a:ext uri="{FF2B5EF4-FFF2-40B4-BE49-F238E27FC236}">
                <a16:creationId xmlns:a16="http://schemas.microsoft.com/office/drawing/2014/main" id="{49306479-8C4D-4E4A-A330-DFC80A8A01BE}"/>
              </a:ext>
            </a:extLst>
          </p:cNvPr>
          <p:cNvSpPr/>
          <p:nvPr/>
        </p:nvSpPr>
        <p:spPr>
          <a:xfrm>
            <a:off x="0" y="0"/>
            <a:ext cx="12192000" cy="6105524"/>
          </a:xfrm>
          <a:custGeom>
            <a:avLst/>
            <a:gdLst>
              <a:gd name="connsiteX0" fmla="*/ 0 w 12192000"/>
              <a:gd name="connsiteY0" fmla="*/ 0 h 6105524"/>
              <a:gd name="connsiteX1" fmla="*/ 12192000 w 12192000"/>
              <a:gd name="connsiteY1" fmla="*/ 0 h 6105524"/>
              <a:gd name="connsiteX2" fmla="*/ 12192000 w 12192000"/>
              <a:gd name="connsiteY2" fmla="*/ 6105524 h 6105524"/>
              <a:gd name="connsiteX3" fmla="*/ 11435080 w 12192000"/>
              <a:gd name="connsiteY3" fmla="*/ 6105524 h 6105524"/>
              <a:gd name="connsiteX4" fmla="*/ 11435080 w 12192000"/>
              <a:gd name="connsiteY4" fmla="*/ 771523 h 6105524"/>
              <a:gd name="connsiteX5" fmla="*/ 767080 w 12192000"/>
              <a:gd name="connsiteY5" fmla="*/ 771523 h 6105524"/>
              <a:gd name="connsiteX6" fmla="*/ 767080 w 12192000"/>
              <a:gd name="connsiteY6" fmla="*/ 6105524 h 6105524"/>
              <a:gd name="connsiteX7" fmla="*/ 0 w 12192000"/>
              <a:gd name="connsiteY7" fmla="*/ 6105524 h 6105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105524">
                <a:moveTo>
                  <a:pt x="0" y="0"/>
                </a:moveTo>
                <a:lnTo>
                  <a:pt x="12192000" y="0"/>
                </a:lnTo>
                <a:lnTo>
                  <a:pt x="12192000" y="6105524"/>
                </a:lnTo>
                <a:lnTo>
                  <a:pt x="11435080" y="6105524"/>
                </a:lnTo>
                <a:lnTo>
                  <a:pt x="11435080" y="771523"/>
                </a:lnTo>
                <a:lnTo>
                  <a:pt x="767080" y="771523"/>
                </a:lnTo>
                <a:lnTo>
                  <a:pt x="767080" y="6105524"/>
                </a:lnTo>
                <a:lnTo>
                  <a:pt x="0" y="6105524"/>
                </a:lnTo>
                <a:close/>
              </a:path>
            </a:pathLst>
          </a:custGeom>
          <a:gradFill flip="none" rotWithShape="1">
            <a:gsLst>
              <a:gs pos="10000">
                <a:schemeClr val="accent5"/>
              </a:gs>
              <a:gs pos="90000">
                <a:schemeClr val="accent1"/>
              </a:gs>
              <a:gs pos="70000">
                <a:schemeClr val="accent2"/>
              </a:gs>
              <a:gs pos="30000">
                <a:schemeClr val="accent4"/>
              </a:gs>
              <a:gs pos="50000">
                <a:schemeClr val="accent3">
                  <a:lumMod val="60000"/>
                  <a:lumOff val="40000"/>
                </a:schemeClr>
              </a:gs>
            </a:gsLst>
            <a:lin ang="7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465709888"/>
      </p:ext>
    </p:extLst>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79" r:id="rId6"/>
    <p:sldLayoutId id="2147483675" r:id="rId7"/>
    <p:sldLayoutId id="2147483676" r:id="rId8"/>
    <p:sldLayoutId id="2147483677" r:id="rId9"/>
    <p:sldLayoutId id="2147483678" r:id="rId10"/>
    <p:sldLayoutId id="2147483680" r:id="rId11"/>
  </p:sldLayoutIdLst>
  <p:txStyles>
    <p:titleStyle>
      <a:lvl1pPr algn="l" defTabSz="914400" rtl="0" eaLnBrk="1" latinLnBrk="0" hangingPunct="1">
        <a:lnSpc>
          <a:spcPct val="95000"/>
        </a:lnSpc>
        <a:spcBef>
          <a:spcPct val="0"/>
        </a:spcBef>
        <a:buNone/>
        <a:defRPr sz="4200" kern="1200" spc="-50" baseline="0">
          <a:solidFill>
            <a:schemeClr val="tx1"/>
          </a:solidFill>
          <a:latin typeface="+mj-lt"/>
          <a:ea typeface="+mj-ea"/>
          <a:cs typeface="+mj-cs"/>
        </a:defRPr>
      </a:lvl1pPr>
    </p:titleStyle>
    <p:bodyStyle>
      <a:lvl1pPr marL="365760" indent="-365760" algn="l" defTabSz="914400" rtl="0" eaLnBrk="1" latinLnBrk="0" hangingPunct="1">
        <a:lnSpc>
          <a:spcPct val="105000"/>
        </a:lnSpc>
        <a:spcBef>
          <a:spcPts val="900"/>
        </a:spcBef>
        <a:buClr>
          <a:schemeClr val="accent5"/>
        </a:buClr>
        <a:buFont typeface="Avenir Next LT Pro" panose="020B0504020202020204" pitchFamily="34" charset="0"/>
        <a:buChar char="+"/>
        <a:defRPr sz="2600" kern="1200">
          <a:solidFill>
            <a:schemeClr val="tx1"/>
          </a:solidFill>
          <a:latin typeface="+mn-lt"/>
          <a:ea typeface="+mn-ea"/>
          <a:cs typeface="+mn-cs"/>
        </a:defRPr>
      </a:lvl1pPr>
      <a:lvl2pPr marL="365760" indent="0" algn="l" defTabSz="914400" rtl="0" eaLnBrk="1" latinLnBrk="0" hangingPunct="1">
        <a:lnSpc>
          <a:spcPct val="105000"/>
        </a:lnSpc>
        <a:spcBef>
          <a:spcPts val="900"/>
        </a:spcBef>
        <a:buFont typeface="Arial" panose="020B0604020202020204" pitchFamily="34" charset="0"/>
        <a:buNone/>
        <a:defRPr sz="2000" kern="1200">
          <a:solidFill>
            <a:schemeClr val="tx1">
              <a:lumMod val="75000"/>
              <a:lumOff val="25000"/>
            </a:schemeClr>
          </a:solidFill>
          <a:latin typeface="+mn-lt"/>
          <a:ea typeface="+mn-ea"/>
          <a:cs typeface="+mn-cs"/>
        </a:defRPr>
      </a:lvl2pPr>
      <a:lvl3pPr marL="640080" indent="-274320" algn="l" defTabSz="914400" rtl="0" eaLnBrk="1" latinLnBrk="0" hangingPunct="1">
        <a:lnSpc>
          <a:spcPct val="105000"/>
        </a:lnSpc>
        <a:spcBef>
          <a:spcPts val="600"/>
        </a:spcBef>
        <a:buClr>
          <a:schemeClr val="accent5"/>
        </a:buClr>
        <a:buFont typeface="Avenir Next LT Pro" panose="020B0504020202020204" pitchFamily="34" charset="0"/>
        <a:buChar char="+"/>
        <a:defRPr sz="2000" kern="1200">
          <a:solidFill>
            <a:schemeClr val="tx1"/>
          </a:solidFill>
          <a:latin typeface="+mn-lt"/>
          <a:ea typeface="+mn-ea"/>
          <a:cs typeface="+mn-cs"/>
        </a:defRPr>
      </a:lvl3pPr>
      <a:lvl4pPr marL="640080" indent="0" algn="l" defTabSz="914400" rtl="0" eaLnBrk="1" latinLnBrk="0" hangingPunct="1">
        <a:lnSpc>
          <a:spcPct val="105000"/>
        </a:lnSpc>
        <a:spcBef>
          <a:spcPts val="600"/>
        </a:spcBef>
        <a:buFontTx/>
        <a:buNone/>
        <a:defRPr sz="1800" i="1" kern="1200">
          <a:solidFill>
            <a:schemeClr val="tx1">
              <a:lumMod val="75000"/>
              <a:lumOff val="25000"/>
            </a:schemeClr>
          </a:solidFill>
          <a:latin typeface="+mn-lt"/>
          <a:ea typeface="+mn-ea"/>
          <a:cs typeface="+mn-cs"/>
        </a:defRPr>
      </a:lvl4pPr>
      <a:lvl5pPr marL="886968" indent="-274320" algn="l" defTabSz="914400" rtl="0" eaLnBrk="1" latinLnBrk="0" hangingPunct="1">
        <a:lnSpc>
          <a:spcPct val="105000"/>
        </a:lnSpc>
        <a:spcBef>
          <a:spcPts val="600"/>
        </a:spcBef>
        <a:buClr>
          <a:schemeClr val="accent5"/>
        </a:buClr>
        <a:buFont typeface="Avenir Next LT Pro" panose="020B05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20.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Layout" Target="../slideLayouts/slideLayout1.xml"/><Relationship Id="rId5" Type="http://schemas.openxmlformats.org/officeDocument/2006/relationships/image" Target="../media/image21.png"/><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23.jpeg"/><Relationship Id="rId5" Type="http://schemas.openxmlformats.org/officeDocument/2006/relationships/image" Target="../media/image22.pn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26.png"/><Relationship Id="rId4" Type="http://schemas.openxmlformats.org/officeDocument/2006/relationships/image" Target="../media/image25.jpg"/></Relationships>
</file>

<file path=ppt/slides/_rels/slide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15.png"/><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8.jpg"/><Relationship Id="rId5" Type="http://schemas.openxmlformats.org/officeDocument/2006/relationships/image" Target="../media/image7.jpg"/><Relationship Id="rId4" Type="http://schemas.openxmlformats.org/officeDocument/2006/relationships/image" Target="../media/image6.jpg"/></Relationships>
</file>

<file path=ppt/slides/_rels/slide20.xml.rels><?xml version="1.0" encoding="UTF-8" standalone="yes"?>
<Relationships xmlns="http://schemas.openxmlformats.org/package/2006/relationships"><Relationship Id="rId3" Type="http://schemas.openxmlformats.org/officeDocument/2006/relationships/image" Target="../media/image32.tiff"/><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15.png"/></Relationships>
</file>

<file path=ppt/slides/_rels/slide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36.png"/><Relationship Id="rId4" Type="http://schemas.openxmlformats.org/officeDocument/2006/relationships/image" Target="../media/image35.png"/></Relationships>
</file>

<file path=ppt/slides/_rels/slide26.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7.jpg"/></Relationships>
</file>

<file path=ppt/slides/_rels/slide27.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39.jpg"/><Relationship Id="rId4" Type="http://schemas.openxmlformats.org/officeDocument/2006/relationships/image" Target="../media/image38.jpg"/></Relationships>
</file>

<file path=ppt/slides/_rels/slide2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hyperlink" Target="mailto:P.Ballantyne@liverpool.ac.uk" TargetMode="External"/><Relationship Id="rId7" Type="http://schemas.openxmlformats.org/officeDocument/2006/relationships/image" Target="../media/image26.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46.png"/><Relationship Id="rId5" Type="http://schemas.openxmlformats.org/officeDocument/2006/relationships/image" Target="../media/image45.png"/><Relationship Id="rId10" Type="http://schemas.openxmlformats.org/officeDocument/2006/relationships/image" Target="../media/image3.png"/><Relationship Id="rId4" Type="http://schemas.openxmlformats.org/officeDocument/2006/relationships/image" Target="../media/image44.png"/><Relationship Id="rId9" Type="http://schemas.openxmlformats.org/officeDocument/2006/relationships/image" Target="../media/image4.png"/></Relationships>
</file>

<file path=ppt/slides/_rels/slide4.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9.png"/><Relationship Id="rId7"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10.png"/><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5.png"/><Relationship Id="rId2" Type="http://schemas.openxmlformats.org/officeDocument/2006/relationships/image" Target="../media/image9.png"/><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18.tiff"/><Relationship Id="rId4" Type="http://schemas.openxmlformats.org/officeDocument/2006/relationships/image" Target="../media/image17.tiff"/></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28">
            <a:extLst>
              <a:ext uri="{FF2B5EF4-FFF2-40B4-BE49-F238E27FC236}">
                <a16:creationId xmlns:a16="http://schemas.microsoft.com/office/drawing/2014/main" id="{9B45BA4C-9B54-4496-821F-9E0985CA9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64C630D0-968E-3C2D-B298-3830687A432B}"/>
              </a:ext>
            </a:extLst>
          </p:cNvPr>
          <p:cNvSpPr txBox="1"/>
          <p:nvPr/>
        </p:nvSpPr>
        <p:spPr>
          <a:xfrm>
            <a:off x="546684" y="797098"/>
            <a:ext cx="4856480" cy="2913796"/>
          </a:xfrm>
          <a:prstGeom prst="rect">
            <a:avLst/>
          </a:prstGeom>
        </p:spPr>
        <p:txBody>
          <a:bodyPr vert="horz" lIns="91440" tIns="45720" rIns="91440" bIns="45720" rtlCol="0" anchor="ctr">
            <a:normAutofit fontScale="92500" lnSpcReduction="10000"/>
          </a:bodyPr>
          <a:lstStyle/>
          <a:p>
            <a:pPr>
              <a:lnSpc>
                <a:spcPct val="95000"/>
              </a:lnSpc>
              <a:spcBef>
                <a:spcPct val="0"/>
              </a:spcBef>
              <a:spcAft>
                <a:spcPts val="600"/>
              </a:spcAft>
            </a:pPr>
            <a:r>
              <a:rPr lang="en-US" sz="4200" spc="-50" dirty="0">
                <a:latin typeface="Segoe UI" panose="020B0502040204020203" pitchFamily="34" charset="0"/>
                <a:ea typeface="+mj-ea"/>
                <a:cs typeface="Segoe UI" panose="020B0502040204020203" pitchFamily="34" charset="0"/>
              </a:rPr>
              <a:t>Retail and Geodemographics: </a:t>
            </a:r>
            <a:br>
              <a:rPr lang="en-US" sz="4200" spc="-50" dirty="0">
                <a:latin typeface="Segoe UI" panose="020B0502040204020203" pitchFamily="34" charset="0"/>
                <a:ea typeface="+mj-ea"/>
                <a:cs typeface="Segoe UI" panose="020B0502040204020203" pitchFamily="34" charset="0"/>
              </a:rPr>
            </a:br>
            <a:r>
              <a:rPr lang="en-US" sz="4200" spc="-50" dirty="0">
                <a:latin typeface="Segoe UI" panose="020B0502040204020203" pitchFamily="34" charset="0"/>
                <a:ea typeface="+mj-ea"/>
                <a:cs typeface="Segoe UI" panose="020B0502040204020203" pitchFamily="34" charset="0"/>
              </a:rPr>
              <a:t>A Spatial Data Science Approach</a:t>
            </a:r>
          </a:p>
          <a:p>
            <a:pPr>
              <a:lnSpc>
                <a:spcPct val="95000"/>
              </a:lnSpc>
              <a:spcBef>
                <a:spcPct val="0"/>
              </a:spcBef>
              <a:spcAft>
                <a:spcPts val="600"/>
              </a:spcAft>
            </a:pPr>
            <a:r>
              <a:rPr lang="en-US" sz="2400" spc="-50" dirty="0">
                <a:latin typeface="Segoe UI" panose="020B0502040204020203" pitchFamily="34" charset="0"/>
                <a:ea typeface="+mj-ea"/>
                <a:cs typeface="Segoe UI" panose="020B0502040204020203" pitchFamily="34" charset="0"/>
              </a:rPr>
              <a:t>Patrick Ballantyne, </a:t>
            </a:r>
            <a:br>
              <a:rPr lang="en-US" sz="2400" spc="-50" dirty="0">
                <a:latin typeface="Segoe UI" panose="020B0502040204020203" pitchFamily="34" charset="0"/>
                <a:ea typeface="+mj-ea"/>
                <a:cs typeface="Segoe UI" panose="020B0502040204020203" pitchFamily="34" charset="0"/>
              </a:rPr>
            </a:br>
            <a:r>
              <a:rPr lang="en-US" sz="2400" spc="-50" dirty="0">
                <a:latin typeface="Segoe UI" panose="020B0502040204020203" pitchFamily="34" charset="0"/>
                <a:ea typeface="+mj-ea"/>
                <a:cs typeface="Segoe UI" panose="020B0502040204020203" pitchFamily="34" charset="0"/>
              </a:rPr>
              <a:t>University of Liverpool </a:t>
            </a:r>
          </a:p>
        </p:txBody>
      </p:sp>
      <p:pic>
        <p:nvPicPr>
          <p:cNvPr id="11" name="Picture 10">
            <a:extLst>
              <a:ext uri="{FF2B5EF4-FFF2-40B4-BE49-F238E27FC236}">
                <a16:creationId xmlns:a16="http://schemas.microsoft.com/office/drawing/2014/main" id="{103FA2A4-0439-CD22-4EC1-C1BD0191B844}"/>
              </a:ext>
            </a:extLst>
          </p:cNvPr>
          <p:cNvPicPr>
            <a:picLocks noChangeAspect="1"/>
          </p:cNvPicPr>
          <p:nvPr/>
        </p:nvPicPr>
        <p:blipFill rotWithShape="1">
          <a:blip r:embed="rId2"/>
          <a:srcRect l="561" r="32337" b="-2"/>
          <a:stretch/>
        </p:blipFill>
        <p:spPr>
          <a:xfrm>
            <a:off x="5349241" y="10"/>
            <a:ext cx="6842759" cy="6857990"/>
          </a:xfrm>
          <a:prstGeom prst="rect">
            <a:avLst/>
          </a:prstGeom>
        </p:spPr>
      </p:pic>
      <p:pic>
        <p:nvPicPr>
          <p:cNvPr id="16" name="Picture 15">
            <a:extLst>
              <a:ext uri="{FF2B5EF4-FFF2-40B4-BE49-F238E27FC236}">
                <a16:creationId xmlns:a16="http://schemas.microsoft.com/office/drawing/2014/main" id="{C455971C-21DB-839A-9DCC-FBCBF5FE9F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825" y="4254877"/>
            <a:ext cx="2173018" cy="1195160"/>
          </a:xfrm>
          <a:prstGeom prst="rect">
            <a:avLst/>
          </a:prstGeom>
        </p:spPr>
      </p:pic>
      <p:pic>
        <p:nvPicPr>
          <p:cNvPr id="19" name="Picture 18" descr="Text&#10;&#10;Description automatically generated with low confidence">
            <a:extLst>
              <a:ext uri="{FF2B5EF4-FFF2-40B4-BE49-F238E27FC236}">
                <a16:creationId xmlns:a16="http://schemas.microsoft.com/office/drawing/2014/main" id="{AAC83655-EC23-A19E-9363-C443C932BB9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16048" y="4356218"/>
            <a:ext cx="2670633" cy="837964"/>
          </a:xfrm>
          <a:prstGeom prst="rect">
            <a:avLst/>
          </a:prstGeom>
        </p:spPr>
      </p:pic>
      <p:pic>
        <p:nvPicPr>
          <p:cNvPr id="21" name="Picture 20">
            <a:extLst>
              <a:ext uri="{FF2B5EF4-FFF2-40B4-BE49-F238E27FC236}">
                <a16:creationId xmlns:a16="http://schemas.microsoft.com/office/drawing/2014/main" id="{25417FBD-7944-344A-4803-507FD2A04A9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8287" y="5587172"/>
            <a:ext cx="1666093" cy="1100078"/>
          </a:xfrm>
          <a:prstGeom prst="rect">
            <a:avLst/>
          </a:prstGeom>
        </p:spPr>
      </p:pic>
      <p:pic>
        <p:nvPicPr>
          <p:cNvPr id="27" name="Picture 26">
            <a:extLst>
              <a:ext uri="{FF2B5EF4-FFF2-40B4-BE49-F238E27FC236}">
                <a16:creationId xmlns:a16="http://schemas.microsoft.com/office/drawing/2014/main" id="{F823BB5C-BA0F-BF1B-03A6-6A3357D4187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31845" y="5738165"/>
            <a:ext cx="2039037" cy="798092"/>
          </a:xfrm>
          <a:prstGeom prst="rect">
            <a:avLst/>
          </a:prstGeom>
        </p:spPr>
      </p:pic>
    </p:spTree>
    <p:extLst>
      <p:ext uri="{BB962C8B-B14F-4D97-AF65-F5344CB8AC3E}">
        <p14:creationId xmlns:p14="http://schemas.microsoft.com/office/powerpoint/2010/main" val="8304364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28">
            <a:extLst>
              <a:ext uri="{FF2B5EF4-FFF2-40B4-BE49-F238E27FC236}">
                <a16:creationId xmlns:a16="http://schemas.microsoft.com/office/drawing/2014/main" id="{9B45BA4C-9B54-4496-821F-9E0985CA9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64C630D0-968E-3C2D-B298-3830687A432B}"/>
              </a:ext>
            </a:extLst>
          </p:cNvPr>
          <p:cNvSpPr txBox="1"/>
          <p:nvPr/>
        </p:nvSpPr>
        <p:spPr>
          <a:xfrm>
            <a:off x="492761" y="515204"/>
            <a:ext cx="4856480" cy="2913796"/>
          </a:xfrm>
          <a:prstGeom prst="rect">
            <a:avLst/>
          </a:prstGeom>
        </p:spPr>
        <p:txBody>
          <a:bodyPr vert="horz" lIns="91440" tIns="45720" rIns="91440" bIns="45720" rtlCol="0" anchor="ctr">
            <a:normAutofit/>
          </a:bodyPr>
          <a:lstStyle/>
          <a:p>
            <a:pPr>
              <a:lnSpc>
                <a:spcPct val="95000"/>
              </a:lnSpc>
              <a:spcBef>
                <a:spcPct val="0"/>
              </a:spcBef>
              <a:spcAft>
                <a:spcPts val="600"/>
              </a:spcAft>
            </a:pPr>
            <a:endParaRPr lang="en-US" sz="3900" spc="-50" dirty="0">
              <a:solidFill>
                <a:schemeClr val="bg1"/>
              </a:solidFill>
              <a:latin typeface="Segoe UI" panose="020B0502040204020203" pitchFamily="34" charset="0"/>
              <a:ea typeface="+mj-ea"/>
              <a:cs typeface="Segoe UI" panose="020B0502040204020203" pitchFamily="34" charset="0"/>
            </a:endParaRPr>
          </a:p>
        </p:txBody>
      </p:sp>
      <p:pic>
        <p:nvPicPr>
          <p:cNvPr id="2" name="Picture 1">
            <a:extLst>
              <a:ext uri="{FF2B5EF4-FFF2-40B4-BE49-F238E27FC236}">
                <a16:creationId xmlns:a16="http://schemas.microsoft.com/office/drawing/2014/main" id="{50596D66-40E4-C084-378A-E00831A29719}"/>
              </a:ext>
            </a:extLst>
          </p:cNvPr>
          <p:cNvPicPr>
            <a:picLocks noChangeAspect="1"/>
          </p:cNvPicPr>
          <p:nvPr/>
        </p:nvPicPr>
        <p:blipFill rotWithShape="1">
          <a:blip r:embed="rId2"/>
          <a:srcRect l="561" r="32337" b="-2"/>
          <a:stretch/>
        </p:blipFill>
        <p:spPr>
          <a:xfrm>
            <a:off x="5349241" y="10"/>
            <a:ext cx="6842759" cy="6857990"/>
          </a:xfrm>
          <a:prstGeom prst="rect">
            <a:avLst/>
          </a:prstGeom>
        </p:spPr>
      </p:pic>
      <p:pic>
        <p:nvPicPr>
          <p:cNvPr id="5" name="Picture 4">
            <a:extLst>
              <a:ext uri="{FF2B5EF4-FFF2-40B4-BE49-F238E27FC236}">
                <a16:creationId xmlns:a16="http://schemas.microsoft.com/office/drawing/2014/main" id="{9ABFD42F-1A05-D316-5C14-D7916B0BE4D2}"/>
              </a:ext>
            </a:extLst>
          </p:cNvPr>
          <p:cNvPicPr>
            <a:picLocks noChangeAspect="1"/>
          </p:cNvPicPr>
          <p:nvPr/>
        </p:nvPicPr>
        <p:blipFill>
          <a:blip r:embed="rId3"/>
          <a:stretch>
            <a:fillRect/>
          </a:stretch>
        </p:blipFill>
        <p:spPr>
          <a:xfrm>
            <a:off x="0" y="0"/>
            <a:ext cx="5105334" cy="2913796"/>
          </a:xfrm>
          <a:prstGeom prst="rect">
            <a:avLst/>
          </a:prstGeom>
        </p:spPr>
      </p:pic>
      <p:pic>
        <p:nvPicPr>
          <p:cNvPr id="3" name="Picture 2" descr="Text&#10;&#10;Description automatically generated with low confidence">
            <a:extLst>
              <a:ext uri="{FF2B5EF4-FFF2-40B4-BE49-F238E27FC236}">
                <a16:creationId xmlns:a16="http://schemas.microsoft.com/office/drawing/2014/main" id="{66653E8B-CCC9-1A89-4CE4-7BCFD4C12E0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7233" y="5963345"/>
            <a:ext cx="2670633" cy="837964"/>
          </a:xfrm>
          <a:prstGeom prst="rect">
            <a:avLst/>
          </a:prstGeom>
        </p:spPr>
      </p:pic>
      <p:pic>
        <p:nvPicPr>
          <p:cNvPr id="7" name="Picture 6">
            <a:extLst>
              <a:ext uri="{FF2B5EF4-FFF2-40B4-BE49-F238E27FC236}">
                <a16:creationId xmlns:a16="http://schemas.microsoft.com/office/drawing/2014/main" id="{8E93DBBB-9F46-B662-5A13-AF62AADDE08F}"/>
              </a:ext>
            </a:extLst>
          </p:cNvPr>
          <p:cNvPicPr>
            <a:picLocks noChangeAspect="1"/>
          </p:cNvPicPr>
          <p:nvPr/>
        </p:nvPicPr>
        <p:blipFill>
          <a:blip r:embed="rId5"/>
          <a:stretch>
            <a:fillRect/>
          </a:stretch>
        </p:blipFill>
        <p:spPr>
          <a:xfrm>
            <a:off x="291581" y="3301728"/>
            <a:ext cx="5291612" cy="1935956"/>
          </a:xfrm>
          <a:prstGeom prst="rect">
            <a:avLst/>
          </a:prstGeom>
        </p:spPr>
      </p:pic>
    </p:spTree>
    <p:extLst>
      <p:ext uri="{BB962C8B-B14F-4D97-AF65-F5344CB8AC3E}">
        <p14:creationId xmlns:p14="http://schemas.microsoft.com/office/powerpoint/2010/main" val="27257541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28">
            <a:extLst>
              <a:ext uri="{FF2B5EF4-FFF2-40B4-BE49-F238E27FC236}">
                <a16:creationId xmlns:a16="http://schemas.microsoft.com/office/drawing/2014/main" id="{9B45BA4C-9B54-4496-821F-9E0985CA9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64C630D0-968E-3C2D-B298-3830687A432B}"/>
              </a:ext>
            </a:extLst>
          </p:cNvPr>
          <p:cNvSpPr txBox="1"/>
          <p:nvPr/>
        </p:nvSpPr>
        <p:spPr>
          <a:xfrm>
            <a:off x="492761" y="515204"/>
            <a:ext cx="4856480" cy="2913796"/>
          </a:xfrm>
          <a:prstGeom prst="rect">
            <a:avLst/>
          </a:prstGeom>
        </p:spPr>
        <p:txBody>
          <a:bodyPr vert="horz" lIns="91440" tIns="45720" rIns="91440" bIns="45720" rtlCol="0" anchor="ctr">
            <a:normAutofit/>
          </a:bodyPr>
          <a:lstStyle/>
          <a:p>
            <a:pPr>
              <a:lnSpc>
                <a:spcPct val="95000"/>
              </a:lnSpc>
              <a:spcBef>
                <a:spcPct val="0"/>
              </a:spcBef>
              <a:spcAft>
                <a:spcPts val="600"/>
              </a:spcAft>
            </a:pPr>
            <a:endParaRPr lang="en-US" sz="3900" spc="-50" dirty="0">
              <a:solidFill>
                <a:schemeClr val="bg1"/>
              </a:solidFill>
              <a:latin typeface="Segoe UI" panose="020B0502040204020203" pitchFamily="34" charset="0"/>
              <a:ea typeface="+mj-ea"/>
              <a:cs typeface="Segoe UI" panose="020B0502040204020203" pitchFamily="34" charset="0"/>
            </a:endParaRPr>
          </a:p>
        </p:txBody>
      </p:sp>
      <p:pic>
        <p:nvPicPr>
          <p:cNvPr id="5" name="Picture 4">
            <a:extLst>
              <a:ext uri="{FF2B5EF4-FFF2-40B4-BE49-F238E27FC236}">
                <a16:creationId xmlns:a16="http://schemas.microsoft.com/office/drawing/2014/main" id="{9ABFD42F-1A05-D316-5C14-D7916B0BE4D2}"/>
              </a:ext>
            </a:extLst>
          </p:cNvPr>
          <p:cNvPicPr>
            <a:picLocks noChangeAspect="1"/>
          </p:cNvPicPr>
          <p:nvPr/>
        </p:nvPicPr>
        <p:blipFill>
          <a:blip r:embed="rId2"/>
          <a:stretch>
            <a:fillRect/>
          </a:stretch>
        </p:blipFill>
        <p:spPr>
          <a:xfrm>
            <a:off x="0" y="0"/>
            <a:ext cx="5105334" cy="2913796"/>
          </a:xfrm>
          <a:prstGeom prst="rect">
            <a:avLst/>
          </a:prstGeom>
        </p:spPr>
      </p:pic>
      <p:pic>
        <p:nvPicPr>
          <p:cNvPr id="3" name="Picture 2" descr="Text&#10;&#10;Description automatically generated with low confidence">
            <a:extLst>
              <a:ext uri="{FF2B5EF4-FFF2-40B4-BE49-F238E27FC236}">
                <a16:creationId xmlns:a16="http://schemas.microsoft.com/office/drawing/2014/main" id="{66653E8B-CCC9-1A89-4CE4-7BCFD4C12E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7233" y="5963345"/>
            <a:ext cx="2670633" cy="837964"/>
          </a:xfrm>
          <a:prstGeom prst="rect">
            <a:avLst/>
          </a:prstGeom>
        </p:spPr>
      </p:pic>
      <p:sp>
        <p:nvSpPr>
          <p:cNvPr id="4" name="TextBox 3">
            <a:extLst>
              <a:ext uri="{FF2B5EF4-FFF2-40B4-BE49-F238E27FC236}">
                <a16:creationId xmlns:a16="http://schemas.microsoft.com/office/drawing/2014/main" id="{E42B8633-7512-29BC-ACAB-C77D2467CE1C}"/>
              </a:ext>
            </a:extLst>
          </p:cNvPr>
          <p:cNvSpPr txBox="1"/>
          <p:nvPr/>
        </p:nvSpPr>
        <p:spPr>
          <a:xfrm>
            <a:off x="0" y="3428990"/>
            <a:ext cx="5573684" cy="1211101"/>
          </a:xfrm>
          <a:prstGeom prst="rect">
            <a:avLst/>
          </a:prstGeom>
          <a:noFill/>
        </p:spPr>
        <p:txBody>
          <a:bodyPr wrap="square">
            <a:spAutoFit/>
          </a:bodyPr>
          <a:lstStyle/>
          <a:p>
            <a:pPr>
              <a:lnSpc>
                <a:spcPct val="95000"/>
              </a:lnSpc>
              <a:spcBef>
                <a:spcPct val="0"/>
              </a:spcBef>
              <a:spcAft>
                <a:spcPts val="600"/>
              </a:spcAft>
            </a:pPr>
            <a:endParaRPr lang="en-US" sz="1600" spc="-50" dirty="0">
              <a:latin typeface="Segoe UI" panose="020B0502040204020203" pitchFamily="34" charset="0"/>
              <a:ea typeface="+mj-ea"/>
              <a:cs typeface="Segoe UI" panose="020B0502040204020203" pitchFamily="34" charset="0"/>
            </a:endParaRPr>
          </a:p>
          <a:p>
            <a:pPr algn="ctr">
              <a:lnSpc>
                <a:spcPct val="95000"/>
              </a:lnSpc>
              <a:spcBef>
                <a:spcPct val="0"/>
              </a:spcBef>
              <a:spcAft>
                <a:spcPts val="600"/>
              </a:spcAft>
            </a:pPr>
            <a:r>
              <a:rPr lang="en-US" sz="3200" b="1" spc="-50" dirty="0">
                <a:latin typeface="Segoe UI" panose="020B0502040204020203" pitchFamily="34" charset="0"/>
                <a:ea typeface="+mj-ea"/>
                <a:cs typeface="Segoe UI" panose="020B0502040204020203" pitchFamily="34" charset="0"/>
              </a:rPr>
              <a:t>https://tinyurl.com/us-geo </a:t>
            </a:r>
          </a:p>
          <a:p>
            <a:pPr>
              <a:lnSpc>
                <a:spcPct val="95000"/>
              </a:lnSpc>
              <a:spcBef>
                <a:spcPct val="0"/>
              </a:spcBef>
              <a:spcAft>
                <a:spcPts val="600"/>
              </a:spcAft>
            </a:pPr>
            <a:endParaRPr lang="en-US" sz="1800" spc="-50" dirty="0">
              <a:latin typeface="Segoe UI" panose="020B0502040204020203" pitchFamily="34" charset="0"/>
              <a:ea typeface="+mj-ea"/>
              <a:cs typeface="Segoe UI" panose="020B0502040204020203" pitchFamily="34" charset="0"/>
            </a:endParaRPr>
          </a:p>
        </p:txBody>
      </p:sp>
      <p:pic>
        <p:nvPicPr>
          <p:cNvPr id="10" name="Picture 9">
            <a:extLst>
              <a:ext uri="{FF2B5EF4-FFF2-40B4-BE49-F238E27FC236}">
                <a16:creationId xmlns:a16="http://schemas.microsoft.com/office/drawing/2014/main" id="{9D68D402-6CF0-9037-D299-468481145578}"/>
              </a:ext>
            </a:extLst>
          </p:cNvPr>
          <p:cNvPicPr>
            <a:picLocks noChangeAspect="1"/>
          </p:cNvPicPr>
          <p:nvPr/>
        </p:nvPicPr>
        <p:blipFill rotWithShape="1">
          <a:blip r:embed="rId4">
            <a:duotone>
              <a:schemeClr val="bg2">
                <a:shade val="45000"/>
                <a:satMod val="135000"/>
              </a:schemeClr>
              <a:prstClr val="white"/>
            </a:duotone>
          </a:blip>
          <a:srcRect l="561" r="32337" b="-2"/>
          <a:stretch/>
        </p:blipFill>
        <p:spPr>
          <a:xfrm>
            <a:off x="5349241" y="10"/>
            <a:ext cx="6842759" cy="6857990"/>
          </a:xfrm>
          <a:prstGeom prst="rect">
            <a:avLst/>
          </a:prstGeom>
        </p:spPr>
      </p:pic>
      <p:pic>
        <p:nvPicPr>
          <p:cNvPr id="8" name="Picture 7">
            <a:extLst>
              <a:ext uri="{FF2B5EF4-FFF2-40B4-BE49-F238E27FC236}">
                <a16:creationId xmlns:a16="http://schemas.microsoft.com/office/drawing/2014/main" id="{431A7535-C063-BCB4-C0BB-C67C745462B4}"/>
              </a:ext>
            </a:extLst>
          </p:cNvPr>
          <p:cNvPicPr>
            <a:picLocks noChangeAspect="1"/>
          </p:cNvPicPr>
          <p:nvPr/>
        </p:nvPicPr>
        <p:blipFill rotWithShape="1">
          <a:blip r:embed="rId5"/>
          <a:srcRect l="38721" r="1004"/>
          <a:stretch/>
        </p:blipFill>
        <p:spPr>
          <a:xfrm>
            <a:off x="5936907" y="1701107"/>
            <a:ext cx="6009103" cy="398983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5188393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28">
            <a:extLst>
              <a:ext uri="{FF2B5EF4-FFF2-40B4-BE49-F238E27FC236}">
                <a16:creationId xmlns:a16="http://schemas.microsoft.com/office/drawing/2014/main" id="{9B45BA4C-9B54-4496-821F-9E0985CA9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64C630D0-968E-3C2D-B298-3830687A432B}"/>
              </a:ext>
            </a:extLst>
          </p:cNvPr>
          <p:cNvSpPr txBox="1"/>
          <p:nvPr/>
        </p:nvSpPr>
        <p:spPr>
          <a:xfrm>
            <a:off x="492761" y="515204"/>
            <a:ext cx="4856480" cy="2913796"/>
          </a:xfrm>
          <a:prstGeom prst="rect">
            <a:avLst/>
          </a:prstGeom>
        </p:spPr>
        <p:txBody>
          <a:bodyPr vert="horz" lIns="91440" tIns="45720" rIns="91440" bIns="45720" rtlCol="0" anchor="ctr">
            <a:normAutofit/>
          </a:bodyPr>
          <a:lstStyle/>
          <a:p>
            <a:pPr>
              <a:lnSpc>
                <a:spcPct val="95000"/>
              </a:lnSpc>
              <a:spcBef>
                <a:spcPct val="0"/>
              </a:spcBef>
              <a:spcAft>
                <a:spcPts val="600"/>
              </a:spcAft>
            </a:pPr>
            <a:endParaRPr lang="en-US" sz="3900" spc="-50" dirty="0">
              <a:solidFill>
                <a:schemeClr val="bg1"/>
              </a:solidFill>
              <a:latin typeface="Segoe UI" panose="020B0502040204020203" pitchFamily="34" charset="0"/>
              <a:ea typeface="+mj-ea"/>
              <a:cs typeface="Segoe UI" panose="020B0502040204020203" pitchFamily="34" charset="0"/>
            </a:endParaRPr>
          </a:p>
        </p:txBody>
      </p:sp>
      <p:pic>
        <p:nvPicPr>
          <p:cNvPr id="2" name="Picture 1">
            <a:extLst>
              <a:ext uri="{FF2B5EF4-FFF2-40B4-BE49-F238E27FC236}">
                <a16:creationId xmlns:a16="http://schemas.microsoft.com/office/drawing/2014/main" id="{50596D66-40E4-C084-378A-E00831A29719}"/>
              </a:ext>
            </a:extLst>
          </p:cNvPr>
          <p:cNvPicPr>
            <a:picLocks noChangeAspect="1"/>
          </p:cNvPicPr>
          <p:nvPr/>
        </p:nvPicPr>
        <p:blipFill rotWithShape="1">
          <a:blip r:embed="rId2">
            <a:duotone>
              <a:schemeClr val="bg2">
                <a:shade val="45000"/>
                <a:satMod val="135000"/>
              </a:schemeClr>
              <a:prstClr val="white"/>
            </a:duotone>
          </a:blip>
          <a:srcRect l="561" r="32337" b="-2"/>
          <a:stretch/>
        </p:blipFill>
        <p:spPr>
          <a:xfrm>
            <a:off x="5349241" y="10"/>
            <a:ext cx="6842759" cy="6857990"/>
          </a:xfrm>
          <a:prstGeom prst="rect">
            <a:avLst/>
          </a:prstGeom>
        </p:spPr>
      </p:pic>
      <p:pic>
        <p:nvPicPr>
          <p:cNvPr id="5" name="Picture 4">
            <a:extLst>
              <a:ext uri="{FF2B5EF4-FFF2-40B4-BE49-F238E27FC236}">
                <a16:creationId xmlns:a16="http://schemas.microsoft.com/office/drawing/2014/main" id="{9ABFD42F-1A05-D316-5C14-D7916B0BE4D2}"/>
              </a:ext>
            </a:extLst>
          </p:cNvPr>
          <p:cNvPicPr>
            <a:picLocks noChangeAspect="1"/>
          </p:cNvPicPr>
          <p:nvPr/>
        </p:nvPicPr>
        <p:blipFill>
          <a:blip r:embed="rId3"/>
          <a:stretch>
            <a:fillRect/>
          </a:stretch>
        </p:blipFill>
        <p:spPr>
          <a:xfrm>
            <a:off x="0" y="0"/>
            <a:ext cx="5105334" cy="2913796"/>
          </a:xfrm>
          <a:prstGeom prst="rect">
            <a:avLst/>
          </a:prstGeom>
        </p:spPr>
      </p:pic>
      <p:pic>
        <p:nvPicPr>
          <p:cNvPr id="4" name="Picture 3" descr="Text&#10;&#10;Description automatically generated with low confidence">
            <a:extLst>
              <a:ext uri="{FF2B5EF4-FFF2-40B4-BE49-F238E27FC236}">
                <a16:creationId xmlns:a16="http://schemas.microsoft.com/office/drawing/2014/main" id="{84680B16-F2E6-B8F0-E3AD-5F28B85B566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7233" y="5963345"/>
            <a:ext cx="2670633" cy="837964"/>
          </a:xfrm>
          <a:prstGeom prst="rect">
            <a:avLst/>
          </a:prstGeom>
        </p:spPr>
      </p:pic>
      <p:pic>
        <p:nvPicPr>
          <p:cNvPr id="13" name="Picture 12">
            <a:extLst>
              <a:ext uri="{FF2B5EF4-FFF2-40B4-BE49-F238E27FC236}">
                <a16:creationId xmlns:a16="http://schemas.microsoft.com/office/drawing/2014/main" id="{4B2CA204-58F7-B020-52A0-7412DF1D8457}"/>
              </a:ext>
            </a:extLst>
          </p:cNvPr>
          <p:cNvPicPr>
            <a:picLocks noChangeAspect="1"/>
          </p:cNvPicPr>
          <p:nvPr/>
        </p:nvPicPr>
        <p:blipFill rotWithShape="1">
          <a:blip r:embed="rId5">
            <a:extLst>
              <a:ext uri="{28A0092B-C50C-407E-A947-70E740481C1C}">
                <a14:useLocalDpi xmlns:a14="http://schemas.microsoft.com/office/drawing/2010/main" val="0"/>
              </a:ext>
            </a:extLst>
          </a:blip>
          <a:srcRect b="55306"/>
          <a:stretch/>
        </p:blipFill>
        <p:spPr>
          <a:xfrm>
            <a:off x="5130328" y="194508"/>
            <a:ext cx="6792770" cy="3555187"/>
          </a:xfrm>
          <a:prstGeom prst="rect">
            <a:avLst/>
          </a:prstGeom>
          <a:ln>
            <a:noFill/>
          </a:ln>
          <a:effectLst>
            <a:outerShdw blurRad="190500" algn="tl" rotWithShape="0">
              <a:srgbClr val="000000">
                <a:alpha val="70000"/>
              </a:srgbClr>
            </a:outerShdw>
          </a:effectLst>
        </p:spPr>
      </p:pic>
      <p:pic>
        <p:nvPicPr>
          <p:cNvPr id="15" name="Picture 14">
            <a:extLst>
              <a:ext uri="{FF2B5EF4-FFF2-40B4-BE49-F238E27FC236}">
                <a16:creationId xmlns:a16="http://schemas.microsoft.com/office/drawing/2014/main" id="{002CF21D-B3F5-4457-AD3D-0D5DC2043F3F}"/>
              </a:ext>
            </a:extLst>
          </p:cNvPr>
          <p:cNvPicPr>
            <a:picLocks noChangeAspect="1"/>
          </p:cNvPicPr>
          <p:nvPr/>
        </p:nvPicPr>
        <p:blipFill rotWithShape="1">
          <a:blip r:embed="rId6">
            <a:extLst>
              <a:ext uri="{28A0092B-C50C-407E-A947-70E740481C1C}">
                <a14:useLocalDpi xmlns:a14="http://schemas.microsoft.com/office/drawing/2010/main" val="0"/>
              </a:ext>
            </a:extLst>
          </a:blip>
          <a:srcRect t="27018" b="35346"/>
          <a:stretch/>
        </p:blipFill>
        <p:spPr>
          <a:xfrm>
            <a:off x="8405773" y="3944193"/>
            <a:ext cx="2743200" cy="2240366"/>
          </a:xfrm>
          <a:prstGeom prst="rect">
            <a:avLst/>
          </a:prstGeom>
          <a:ln>
            <a:noFill/>
          </a:ln>
          <a:effectLst>
            <a:outerShdw blurRad="190500" algn="tl" rotWithShape="0">
              <a:srgbClr val="000000">
                <a:alpha val="70000"/>
              </a:srgbClr>
            </a:outerShdw>
          </a:effectLst>
        </p:spPr>
      </p:pic>
      <p:pic>
        <p:nvPicPr>
          <p:cNvPr id="16" name="Picture 15">
            <a:extLst>
              <a:ext uri="{FF2B5EF4-FFF2-40B4-BE49-F238E27FC236}">
                <a16:creationId xmlns:a16="http://schemas.microsoft.com/office/drawing/2014/main" id="{C5AE6C96-5BCC-52E9-9F01-53B012338A26}"/>
              </a:ext>
            </a:extLst>
          </p:cNvPr>
          <p:cNvPicPr>
            <a:picLocks noChangeAspect="1"/>
          </p:cNvPicPr>
          <p:nvPr/>
        </p:nvPicPr>
        <p:blipFill rotWithShape="1">
          <a:blip r:embed="rId6">
            <a:extLst>
              <a:ext uri="{28A0092B-C50C-407E-A947-70E740481C1C}">
                <a14:useLocalDpi xmlns:a14="http://schemas.microsoft.com/office/drawing/2010/main" val="0"/>
              </a:ext>
            </a:extLst>
          </a:blip>
          <a:srcRect b="73291"/>
          <a:stretch/>
        </p:blipFill>
        <p:spPr>
          <a:xfrm>
            <a:off x="5505907" y="4269406"/>
            <a:ext cx="2743200" cy="1589940"/>
          </a:xfrm>
          <a:prstGeom prst="rect">
            <a:avLst/>
          </a:prstGeom>
          <a:ln>
            <a:noFill/>
          </a:ln>
          <a:effectLst>
            <a:outerShdw blurRad="190500" algn="tl" rotWithShape="0">
              <a:srgbClr val="000000">
                <a:alpha val="70000"/>
              </a:srgbClr>
            </a:outerShdw>
          </a:effectLst>
        </p:spPr>
      </p:pic>
      <p:sp>
        <p:nvSpPr>
          <p:cNvPr id="17" name="TextBox 16">
            <a:extLst>
              <a:ext uri="{FF2B5EF4-FFF2-40B4-BE49-F238E27FC236}">
                <a16:creationId xmlns:a16="http://schemas.microsoft.com/office/drawing/2014/main" id="{56984D73-30BA-1ECA-8FD7-4DE8A4892942}"/>
              </a:ext>
            </a:extLst>
          </p:cNvPr>
          <p:cNvSpPr txBox="1"/>
          <p:nvPr/>
        </p:nvSpPr>
        <p:spPr>
          <a:xfrm>
            <a:off x="0" y="3428990"/>
            <a:ext cx="5573684" cy="1211101"/>
          </a:xfrm>
          <a:prstGeom prst="rect">
            <a:avLst/>
          </a:prstGeom>
          <a:noFill/>
        </p:spPr>
        <p:txBody>
          <a:bodyPr wrap="square">
            <a:spAutoFit/>
          </a:bodyPr>
          <a:lstStyle/>
          <a:p>
            <a:pPr>
              <a:lnSpc>
                <a:spcPct val="95000"/>
              </a:lnSpc>
              <a:spcBef>
                <a:spcPct val="0"/>
              </a:spcBef>
              <a:spcAft>
                <a:spcPts val="600"/>
              </a:spcAft>
            </a:pPr>
            <a:endParaRPr lang="en-US" sz="1600" spc="-50" dirty="0">
              <a:latin typeface="Segoe UI" panose="020B0502040204020203" pitchFamily="34" charset="0"/>
              <a:ea typeface="+mj-ea"/>
              <a:cs typeface="Segoe UI" panose="020B0502040204020203" pitchFamily="34" charset="0"/>
            </a:endParaRPr>
          </a:p>
          <a:p>
            <a:pPr algn="ctr">
              <a:lnSpc>
                <a:spcPct val="95000"/>
              </a:lnSpc>
              <a:spcBef>
                <a:spcPct val="0"/>
              </a:spcBef>
              <a:spcAft>
                <a:spcPts val="600"/>
              </a:spcAft>
            </a:pPr>
            <a:r>
              <a:rPr lang="en-US" sz="3200" b="1" spc="-50" dirty="0">
                <a:latin typeface="Segoe UI" panose="020B0502040204020203" pitchFamily="34" charset="0"/>
                <a:ea typeface="+mj-ea"/>
                <a:cs typeface="Segoe UI" panose="020B0502040204020203" pitchFamily="34" charset="0"/>
              </a:rPr>
              <a:t>https://tinyurl.com/us-geo </a:t>
            </a:r>
          </a:p>
          <a:p>
            <a:pPr>
              <a:lnSpc>
                <a:spcPct val="95000"/>
              </a:lnSpc>
              <a:spcBef>
                <a:spcPct val="0"/>
              </a:spcBef>
              <a:spcAft>
                <a:spcPts val="600"/>
              </a:spcAft>
            </a:pPr>
            <a:endParaRPr lang="en-US" sz="1800" spc="-50" dirty="0">
              <a:latin typeface="Segoe UI" panose="020B0502040204020203" pitchFamily="34" charset="0"/>
              <a:ea typeface="+mj-ea"/>
              <a:cs typeface="Segoe UI" panose="020B0502040204020203" pitchFamily="34" charset="0"/>
            </a:endParaRPr>
          </a:p>
        </p:txBody>
      </p:sp>
    </p:spTree>
    <p:extLst>
      <p:ext uri="{BB962C8B-B14F-4D97-AF65-F5344CB8AC3E}">
        <p14:creationId xmlns:p14="http://schemas.microsoft.com/office/powerpoint/2010/main" val="40958182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28">
            <a:extLst>
              <a:ext uri="{FF2B5EF4-FFF2-40B4-BE49-F238E27FC236}">
                <a16:creationId xmlns:a16="http://schemas.microsoft.com/office/drawing/2014/main" id="{9B45BA4C-9B54-4496-821F-9E0985CA9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64C630D0-968E-3C2D-B298-3830687A432B}"/>
              </a:ext>
            </a:extLst>
          </p:cNvPr>
          <p:cNvSpPr txBox="1"/>
          <p:nvPr/>
        </p:nvSpPr>
        <p:spPr>
          <a:xfrm>
            <a:off x="492761" y="515204"/>
            <a:ext cx="4856480" cy="2913796"/>
          </a:xfrm>
          <a:prstGeom prst="rect">
            <a:avLst/>
          </a:prstGeom>
        </p:spPr>
        <p:txBody>
          <a:bodyPr vert="horz" lIns="91440" tIns="45720" rIns="91440" bIns="45720" rtlCol="0" anchor="ctr">
            <a:normAutofit/>
          </a:bodyPr>
          <a:lstStyle/>
          <a:p>
            <a:pPr>
              <a:lnSpc>
                <a:spcPct val="95000"/>
              </a:lnSpc>
              <a:spcBef>
                <a:spcPct val="0"/>
              </a:spcBef>
              <a:spcAft>
                <a:spcPts val="600"/>
              </a:spcAft>
            </a:pPr>
            <a:endParaRPr lang="en-US" sz="3900" spc="-50" dirty="0">
              <a:solidFill>
                <a:schemeClr val="bg1"/>
              </a:solidFill>
              <a:latin typeface="Segoe UI" panose="020B0502040204020203" pitchFamily="34" charset="0"/>
              <a:ea typeface="+mj-ea"/>
              <a:cs typeface="Segoe UI" panose="020B0502040204020203" pitchFamily="34" charset="0"/>
            </a:endParaRPr>
          </a:p>
        </p:txBody>
      </p:sp>
      <p:pic>
        <p:nvPicPr>
          <p:cNvPr id="2" name="Picture 1">
            <a:extLst>
              <a:ext uri="{FF2B5EF4-FFF2-40B4-BE49-F238E27FC236}">
                <a16:creationId xmlns:a16="http://schemas.microsoft.com/office/drawing/2014/main" id="{50596D66-40E4-C084-378A-E00831A29719}"/>
              </a:ext>
            </a:extLst>
          </p:cNvPr>
          <p:cNvPicPr>
            <a:picLocks noChangeAspect="1"/>
          </p:cNvPicPr>
          <p:nvPr/>
        </p:nvPicPr>
        <p:blipFill rotWithShape="1">
          <a:blip r:embed="rId2"/>
          <a:srcRect l="561" r="32337" b="-2"/>
          <a:stretch/>
        </p:blipFill>
        <p:spPr>
          <a:xfrm>
            <a:off x="5349241" y="10"/>
            <a:ext cx="6842759" cy="6857990"/>
          </a:xfrm>
          <a:prstGeom prst="rect">
            <a:avLst/>
          </a:prstGeom>
        </p:spPr>
      </p:pic>
      <p:sp>
        <p:nvSpPr>
          <p:cNvPr id="4" name="TextBox 3">
            <a:extLst>
              <a:ext uri="{FF2B5EF4-FFF2-40B4-BE49-F238E27FC236}">
                <a16:creationId xmlns:a16="http://schemas.microsoft.com/office/drawing/2014/main" id="{479A9C77-D7AA-1D16-C2AE-391464030874}"/>
              </a:ext>
            </a:extLst>
          </p:cNvPr>
          <p:cNvSpPr txBox="1"/>
          <p:nvPr/>
        </p:nvSpPr>
        <p:spPr>
          <a:xfrm>
            <a:off x="492761" y="1298368"/>
            <a:ext cx="2586907" cy="2130631"/>
          </a:xfrm>
          <a:prstGeom prst="rect">
            <a:avLst/>
          </a:prstGeom>
        </p:spPr>
        <p:txBody>
          <a:bodyPr vert="horz" lIns="91440" tIns="45720" rIns="91440" bIns="45720" rtlCol="0" anchor="ctr">
            <a:normAutofit fontScale="85000" lnSpcReduction="10000"/>
          </a:bodyPr>
          <a:lstStyle/>
          <a:p>
            <a:pPr>
              <a:lnSpc>
                <a:spcPct val="95000"/>
              </a:lnSpc>
              <a:spcBef>
                <a:spcPct val="0"/>
              </a:spcBef>
              <a:spcAft>
                <a:spcPts val="600"/>
              </a:spcAft>
            </a:pPr>
            <a:r>
              <a:rPr lang="en-US" sz="3900" spc="-50" dirty="0">
                <a:solidFill>
                  <a:schemeClr val="bg1"/>
                </a:solidFill>
                <a:latin typeface="Segoe UI" panose="020B0502040204020203" pitchFamily="34" charset="0"/>
                <a:ea typeface="+mj-ea"/>
                <a:cs typeface="Segoe UI" panose="020B0502040204020203" pitchFamily="34" charset="0"/>
              </a:rPr>
              <a:t>Retail and </a:t>
            </a:r>
            <a:r>
              <a:rPr lang="en-US" sz="4200" b="1" spc="-50" dirty="0">
                <a:latin typeface="Segoe UI" panose="020B0502040204020203" pitchFamily="34" charset="0"/>
                <a:ea typeface="+mj-ea"/>
                <a:cs typeface="Segoe UI" panose="020B0502040204020203" pitchFamily="34" charset="0"/>
              </a:rPr>
              <a:t>Today’s workshop</a:t>
            </a:r>
            <a:r>
              <a:rPr lang="en-US" sz="3900" b="1" spc="-50" dirty="0">
                <a:latin typeface="Segoe UI" panose="020B0502040204020203" pitchFamily="34" charset="0"/>
                <a:ea typeface="+mj-ea"/>
                <a:cs typeface="Segoe UI" panose="020B0502040204020203" pitchFamily="34" charset="0"/>
              </a:rPr>
              <a:t> </a:t>
            </a:r>
            <a:r>
              <a:rPr lang="en-US" sz="3900" spc="-50" dirty="0">
                <a:solidFill>
                  <a:schemeClr val="bg1"/>
                </a:solidFill>
                <a:latin typeface="Segoe UI" panose="020B0502040204020203" pitchFamily="34" charset="0"/>
                <a:ea typeface="+mj-ea"/>
                <a:cs typeface="Segoe UI" panose="020B0502040204020203" pitchFamily="34" charset="0"/>
              </a:rPr>
              <a:t>: </a:t>
            </a:r>
            <a:br>
              <a:rPr lang="en-US" sz="3900" spc="-50" dirty="0">
                <a:solidFill>
                  <a:schemeClr val="bg1"/>
                </a:solidFill>
                <a:latin typeface="Segoe UI" panose="020B0502040204020203" pitchFamily="34" charset="0"/>
                <a:ea typeface="+mj-ea"/>
                <a:cs typeface="Segoe UI" panose="020B0502040204020203" pitchFamily="34" charset="0"/>
              </a:rPr>
            </a:br>
            <a:r>
              <a:rPr lang="en-US" sz="3900" spc="-50" dirty="0">
                <a:solidFill>
                  <a:schemeClr val="bg1"/>
                </a:solidFill>
                <a:latin typeface="Segoe UI" panose="020B0502040204020203" pitchFamily="34" charset="0"/>
                <a:ea typeface="+mj-ea"/>
                <a:cs typeface="Segoe UI" panose="020B0502040204020203" pitchFamily="34" charset="0"/>
              </a:rPr>
              <a:t>Approach</a:t>
            </a:r>
          </a:p>
        </p:txBody>
      </p:sp>
      <p:sp>
        <p:nvSpPr>
          <p:cNvPr id="3" name="TextBox 2">
            <a:extLst>
              <a:ext uri="{FF2B5EF4-FFF2-40B4-BE49-F238E27FC236}">
                <a16:creationId xmlns:a16="http://schemas.microsoft.com/office/drawing/2014/main" id="{D8809F22-4EF3-ACE0-232E-21E12E0257FB}"/>
              </a:ext>
            </a:extLst>
          </p:cNvPr>
          <p:cNvSpPr txBox="1"/>
          <p:nvPr/>
        </p:nvSpPr>
        <p:spPr>
          <a:xfrm>
            <a:off x="524085" y="3000730"/>
            <a:ext cx="5198156" cy="3448636"/>
          </a:xfrm>
          <a:prstGeom prst="rect">
            <a:avLst/>
          </a:prstGeom>
          <a:noFill/>
        </p:spPr>
        <p:txBody>
          <a:bodyPr wrap="square">
            <a:spAutoFit/>
          </a:bodyPr>
          <a:lstStyle/>
          <a:p>
            <a:pPr>
              <a:lnSpc>
                <a:spcPct val="95000"/>
              </a:lnSpc>
              <a:spcBef>
                <a:spcPct val="0"/>
              </a:spcBef>
              <a:spcAft>
                <a:spcPts val="600"/>
              </a:spcAft>
            </a:pPr>
            <a:r>
              <a:rPr lang="en-US" sz="1800" spc="-50" dirty="0">
                <a:latin typeface="Segoe UI" panose="020B0502040204020203" pitchFamily="34" charset="0"/>
                <a:ea typeface="+mj-ea"/>
                <a:cs typeface="Segoe UI" panose="020B0502040204020203" pitchFamily="34" charset="0"/>
              </a:rPr>
              <a:t>Retail and Geodemographics: </a:t>
            </a:r>
            <a:br>
              <a:rPr lang="en-US" sz="1800" spc="-50" dirty="0">
                <a:latin typeface="Segoe UI" panose="020B0502040204020203" pitchFamily="34" charset="0"/>
                <a:ea typeface="+mj-ea"/>
                <a:cs typeface="Segoe UI" panose="020B0502040204020203" pitchFamily="34" charset="0"/>
              </a:rPr>
            </a:br>
            <a:r>
              <a:rPr lang="en-US" sz="1800" spc="-50" dirty="0">
                <a:latin typeface="Segoe UI" panose="020B0502040204020203" pitchFamily="34" charset="0"/>
                <a:ea typeface="+mj-ea"/>
                <a:cs typeface="Segoe UI" panose="020B0502040204020203" pitchFamily="34" charset="0"/>
              </a:rPr>
              <a:t>A Spatial Data Science Approach</a:t>
            </a:r>
          </a:p>
          <a:p>
            <a:pPr>
              <a:lnSpc>
                <a:spcPct val="95000"/>
              </a:lnSpc>
              <a:spcBef>
                <a:spcPct val="0"/>
              </a:spcBef>
              <a:spcAft>
                <a:spcPts val="600"/>
              </a:spcAft>
            </a:pPr>
            <a:endParaRPr lang="en-US" spc="-50" dirty="0">
              <a:latin typeface="Segoe UI" panose="020B0502040204020203" pitchFamily="34" charset="0"/>
              <a:ea typeface="+mj-ea"/>
              <a:cs typeface="Segoe UI" panose="020B0502040204020203" pitchFamily="34" charset="0"/>
            </a:endParaRPr>
          </a:p>
          <a:p>
            <a:pPr marL="285750" indent="-285750">
              <a:lnSpc>
                <a:spcPct val="95000"/>
              </a:lnSpc>
              <a:spcBef>
                <a:spcPct val="0"/>
              </a:spcBef>
              <a:spcAft>
                <a:spcPts val="600"/>
              </a:spcAft>
              <a:buFont typeface="Arial" panose="020B0604020202020204" pitchFamily="34" charset="0"/>
              <a:buChar char="•"/>
            </a:pPr>
            <a:r>
              <a:rPr lang="en-US" sz="1800" b="1" spc="-50" dirty="0">
                <a:latin typeface="Segoe UI" panose="020B0502040204020203" pitchFamily="34" charset="0"/>
                <a:ea typeface="+mj-ea"/>
                <a:cs typeface="Segoe UI" panose="020B0502040204020203" pitchFamily="34" charset="0"/>
              </a:rPr>
              <a:t>Retail </a:t>
            </a:r>
            <a:r>
              <a:rPr lang="en-US" sz="1800" spc="-50" dirty="0">
                <a:latin typeface="Segoe UI" panose="020B0502040204020203" pitchFamily="34" charset="0"/>
                <a:ea typeface="+mj-ea"/>
                <a:cs typeface="Segoe UI" panose="020B0502040204020203" pitchFamily="34" charset="0"/>
              </a:rPr>
              <a:t>store data and catchments</a:t>
            </a:r>
          </a:p>
          <a:p>
            <a:pPr>
              <a:lnSpc>
                <a:spcPct val="95000"/>
              </a:lnSpc>
              <a:spcBef>
                <a:spcPct val="0"/>
              </a:spcBef>
              <a:spcAft>
                <a:spcPts val="600"/>
              </a:spcAft>
            </a:pPr>
            <a:endParaRPr lang="en-US" spc="-50" dirty="0">
              <a:latin typeface="Segoe UI" panose="020B0502040204020203" pitchFamily="34" charset="0"/>
              <a:ea typeface="+mj-ea"/>
              <a:cs typeface="Segoe UI" panose="020B0502040204020203" pitchFamily="34" charset="0"/>
            </a:endParaRPr>
          </a:p>
          <a:p>
            <a:pPr marL="285750" indent="-285750">
              <a:lnSpc>
                <a:spcPct val="95000"/>
              </a:lnSpc>
              <a:spcBef>
                <a:spcPct val="0"/>
              </a:spcBef>
              <a:spcAft>
                <a:spcPts val="600"/>
              </a:spcAft>
              <a:buFont typeface="Arial" panose="020B0604020202020204" pitchFamily="34" charset="0"/>
              <a:buChar char="•"/>
            </a:pPr>
            <a:r>
              <a:rPr lang="en-US" b="1" spc="-50" dirty="0">
                <a:latin typeface="Segoe UI" panose="020B0502040204020203" pitchFamily="34" charset="0"/>
                <a:ea typeface="+mj-ea"/>
                <a:cs typeface="Segoe UI" panose="020B0502040204020203" pitchFamily="34" charset="0"/>
              </a:rPr>
              <a:t>Geodemographics</a:t>
            </a:r>
            <a:r>
              <a:rPr lang="en-US" spc="-50" dirty="0">
                <a:latin typeface="Segoe UI" panose="020B0502040204020203" pitchFamily="34" charset="0"/>
                <a:ea typeface="+mj-ea"/>
                <a:cs typeface="Segoe UI" panose="020B0502040204020203" pitchFamily="34" charset="0"/>
              </a:rPr>
              <a:t> as a tool for understanding the characteristics of neighborhoods </a:t>
            </a:r>
          </a:p>
          <a:p>
            <a:pPr>
              <a:lnSpc>
                <a:spcPct val="95000"/>
              </a:lnSpc>
              <a:spcBef>
                <a:spcPct val="0"/>
              </a:spcBef>
              <a:spcAft>
                <a:spcPts val="600"/>
              </a:spcAft>
            </a:pPr>
            <a:endParaRPr lang="en-US" spc="-50" dirty="0">
              <a:latin typeface="Segoe UI" panose="020B0502040204020203" pitchFamily="34" charset="0"/>
              <a:ea typeface="+mj-ea"/>
              <a:cs typeface="Segoe UI" panose="020B0502040204020203" pitchFamily="34" charset="0"/>
            </a:endParaRPr>
          </a:p>
          <a:p>
            <a:pPr marL="285750" indent="-285750">
              <a:lnSpc>
                <a:spcPct val="95000"/>
              </a:lnSpc>
              <a:spcBef>
                <a:spcPct val="0"/>
              </a:spcBef>
              <a:spcAft>
                <a:spcPts val="600"/>
              </a:spcAft>
              <a:buFont typeface="Arial" panose="020B0604020202020204" pitchFamily="34" charset="0"/>
              <a:buChar char="•"/>
            </a:pPr>
            <a:r>
              <a:rPr lang="en-US" sz="1800" b="1" spc="-50" dirty="0">
                <a:latin typeface="Segoe UI" panose="020B0502040204020203" pitchFamily="34" charset="0"/>
                <a:ea typeface="+mj-ea"/>
                <a:cs typeface="Segoe UI" panose="020B0502040204020203" pitchFamily="34" charset="0"/>
              </a:rPr>
              <a:t>Catchment geodemographic profiling </a:t>
            </a:r>
            <a:r>
              <a:rPr lang="en-US" spc="-50" dirty="0">
                <a:latin typeface="Segoe UI" panose="020B0502040204020203" pitchFamily="34" charset="0"/>
                <a:ea typeface="+mj-ea"/>
                <a:cs typeface="Segoe UI" panose="020B0502040204020203" pitchFamily="34" charset="0"/>
              </a:rPr>
              <a:t>as an approach to quickly understand the characteristics of your consumers</a:t>
            </a:r>
            <a:endParaRPr lang="en-US" sz="1800" spc="-50" dirty="0">
              <a:latin typeface="Segoe UI" panose="020B0502040204020203" pitchFamily="34" charset="0"/>
              <a:ea typeface="+mj-ea"/>
              <a:cs typeface="Segoe UI" panose="020B0502040204020203" pitchFamily="34" charset="0"/>
            </a:endParaRPr>
          </a:p>
        </p:txBody>
      </p:sp>
    </p:spTree>
    <p:extLst>
      <p:ext uri="{BB962C8B-B14F-4D97-AF65-F5344CB8AC3E}">
        <p14:creationId xmlns:p14="http://schemas.microsoft.com/office/powerpoint/2010/main" val="18908592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28">
            <a:extLst>
              <a:ext uri="{FF2B5EF4-FFF2-40B4-BE49-F238E27FC236}">
                <a16:creationId xmlns:a16="http://schemas.microsoft.com/office/drawing/2014/main" id="{9B45BA4C-9B54-4496-821F-9E0985CA9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64C630D0-968E-3C2D-B298-3830687A432B}"/>
              </a:ext>
            </a:extLst>
          </p:cNvPr>
          <p:cNvSpPr txBox="1"/>
          <p:nvPr/>
        </p:nvSpPr>
        <p:spPr>
          <a:xfrm>
            <a:off x="492761" y="515204"/>
            <a:ext cx="4856480" cy="2913796"/>
          </a:xfrm>
          <a:prstGeom prst="rect">
            <a:avLst/>
          </a:prstGeom>
        </p:spPr>
        <p:txBody>
          <a:bodyPr vert="horz" lIns="91440" tIns="45720" rIns="91440" bIns="45720" rtlCol="0" anchor="ctr">
            <a:normAutofit/>
          </a:bodyPr>
          <a:lstStyle/>
          <a:p>
            <a:pPr>
              <a:lnSpc>
                <a:spcPct val="95000"/>
              </a:lnSpc>
              <a:spcBef>
                <a:spcPct val="0"/>
              </a:spcBef>
              <a:spcAft>
                <a:spcPts val="600"/>
              </a:spcAft>
            </a:pPr>
            <a:endParaRPr lang="en-US" sz="3900" spc="-50" dirty="0">
              <a:solidFill>
                <a:schemeClr val="bg1"/>
              </a:solidFill>
              <a:latin typeface="Segoe UI" panose="020B0502040204020203" pitchFamily="34" charset="0"/>
              <a:ea typeface="+mj-ea"/>
              <a:cs typeface="Segoe UI" panose="020B0502040204020203" pitchFamily="34" charset="0"/>
            </a:endParaRPr>
          </a:p>
        </p:txBody>
      </p:sp>
      <p:pic>
        <p:nvPicPr>
          <p:cNvPr id="2" name="Picture 1">
            <a:extLst>
              <a:ext uri="{FF2B5EF4-FFF2-40B4-BE49-F238E27FC236}">
                <a16:creationId xmlns:a16="http://schemas.microsoft.com/office/drawing/2014/main" id="{50596D66-40E4-C084-378A-E00831A29719}"/>
              </a:ext>
            </a:extLst>
          </p:cNvPr>
          <p:cNvPicPr>
            <a:picLocks noChangeAspect="1"/>
          </p:cNvPicPr>
          <p:nvPr/>
        </p:nvPicPr>
        <p:blipFill rotWithShape="1">
          <a:blip r:embed="rId2">
            <a:duotone>
              <a:schemeClr val="bg2">
                <a:shade val="45000"/>
                <a:satMod val="135000"/>
              </a:schemeClr>
              <a:prstClr val="white"/>
            </a:duotone>
          </a:blip>
          <a:srcRect l="561" r="32337" b="-2"/>
          <a:stretch/>
        </p:blipFill>
        <p:spPr>
          <a:xfrm>
            <a:off x="5349241" y="10"/>
            <a:ext cx="6842759" cy="6857990"/>
          </a:xfrm>
          <a:prstGeom prst="rect">
            <a:avLst/>
          </a:prstGeom>
        </p:spPr>
      </p:pic>
      <p:sp>
        <p:nvSpPr>
          <p:cNvPr id="4" name="TextBox 3">
            <a:extLst>
              <a:ext uri="{FF2B5EF4-FFF2-40B4-BE49-F238E27FC236}">
                <a16:creationId xmlns:a16="http://schemas.microsoft.com/office/drawing/2014/main" id="{479A9C77-D7AA-1D16-C2AE-391464030874}"/>
              </a:ext>
            </a:extLst>
          </p:cNvPr>
          <p:cNvSpPr txBox="1"/>
          <p:nvPr/>
        </p:nvSpPr>
        <p:spPr>
          <a:xfrm>
            <a:off x="492761" y="1298368"/>
            <a:ext cx="2586907" cy="2130631"/>
          </a:xfrm>
          <a:prstGeom prst="rect">
            <a:avLst/>
          </a:prstGeom>
        </p:spPr>
        <p:txBody>
          <a:bodyPr vert="horz" lIns="91440" tIns="45720" rIns="91440" bIns="45720" rtlCol="0" anchor="ctr">
            <a:normAutofit fontScale="85000" lnSpcReduction="10000"/>
          </a:bodyPr>
          <a:lstStyle/>
          <a:p>
            <a:pPr>
              <a:lnSpc>
                <a:spcPct val="95000"/>
              </a:lnSpc>
              <a:spcBef>
                <a:spcPct val="0"/>
              </a:spcBef>
              <a:spcAft>
                <a:spcPts val="600"/>
              </a:spcAft>
            </a:pPr>
            <a:r>
              <a:rPr lang="en-US" sz="3900" spc="-50" dirty="0">
                <a:solidFill>
                  <a:schemeClr val="bg1"/>
                </a:solidFill>
                <a:latin typeface="Segoe UI" panose="020B0502040204020203" pitchFamily="34" charset="0"/>
                <a:ea typeface="+mj-ea"/>
                <a:cs typeface="Segoe UI" panose="020B0502040204020203" pitchFamily="34" charset="0"/>
              </a:rPr>
              <a:t>Retail and </a:t>
            </a:r>
            <a:r>
              <a:rPr lang="en-US" sz="4200" b="1" spc="-50" dirty="0">
                <a:latin typeface="Segoe UI" panose="020B0502040204020203" pitchFamily="34" charset="0"/>
                <a:ea typeface="+mj-ea"/>
                <a:cs typeface="Segoe UI" panose="020B0502040204020203" pitchFamily="34" charset="0"/>
              </a:rPr>
              <a:t>Today’s workshop</a:t>
            </a:r>
            <a:r>
              <a:rPr lang="en-US" sz="3900" b="1" spc="-50" dirty="0">
                <a:latin typeface="Segoe UI" panose="020B0502040204020203" pitchFamily="34" charset="0"/>
                <a:ea typeface="+mj-ea"/>
                <a:cs typeface="Segoe UI" panose="020B0502040204020203" pitchFamily="34" charset="0"/>
              </a:rPr>
              <a:t> </a:t>
            </a:r>
            <a:r>
              <a:rPr lang="en-US" sz="3900" spc="-50" dirty="0">
                <a:solidFill>
                  <a:schemeClr val="bg1"/>
                </a:solidFill>
                <a:latin typeface="Segoe UI" panose="020B0502040204020203" pitchFamily="34" charset="0"/>
                <a:ea typeface="+mj-ea"/>
                <a:cs typeface="Segoe UI" panose="020B0502040204020203" pitchFamily="34" charset="0"/>
              </a:rPr>
              <a:t>: </a:t>
            </a:r>
            <a:br>
              <a:rPr lang="en-US" sz="3900" spc="-50" dirty="0">
                <a:solidFill>
                  <a:schemeClr val="bg1"/>
                </a:solidFill>
                <a:latin typeface="Segoe UI" panose="020B0502040204020203" pitchFamily="34" charset="0"/>
                <a:ea typeface="+mj-ea"/>
                <a:cs typeface="Segoe UI" panose="020B0502040204020203" pitchFamily="34" charset="0"/>
              </a:rPr>
            </a:br>
            <a:r>
              <a:rPr lang="en-US" sz="3900" spc="-50" dirty="0">
                <a:solidFill>
                  <a:schemeClr val="bg1"/>
                </a:solidFill>
                <a:latin typeface="Segoe UI" panose="020B0502040204020203" pitchFamily="34" charset="0"/>
                <a:ea typeface="+mj-ea"/>
                <a:cs typeface="Segoe UI" panose="020B0502040204020203" pitchFamily="34" charset="0"/>
              </a:rPr>
              <a:t>Approach</a:t>
            </a:r>
          </a:p>
        </p:txBody>
      </p:sp>
      <p:pic>
        <p:nvPicPr>
          <p:cNvPr id="7" name="Picture 6" descr="A picture containing text, electronics&#10;&#10;Description automatically generated">
            <a:extLst>
              <a:ext uri="{FF2B5EF4-FFF2-40B4-BE49-F238E27FC236}">
                <a16:creationId xmlns:a16="http://schemas.microsoft.com/office/drawing/2014/main" id="{6F58832E-2419-5485-114B-7634F7FCCD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79141" y="444798"/>
            <a:ext cx="5660571" cy="3159388"/>
          </a:xfrm>
          <a:prstGeom prst="rect">
            <a:avLst/>
          </a:prstGeom>
          <a:ln>
            <a:noFill/>
          </a:ln>
          <a:effectLst>
            <a:outerShdw blurRad="190500" algn="tl" rotWithShape="0">
              <a:srgbClr val="000000">
                <a:alpha val="70000"/>
              </a:srgbClr>
            </a:outerShdw>
          </a:effectLst>
        </p:spPr>
      </p:pic>
      <p:pic>
        <p:nvPicPr>
          <p:cNvPr id="8" name="Picture 7" descr="A close-up of a credit card&#10;&#10;Description automatically generated with low confidence">
            <a:extLst>
              <a:ext uri="{FF2B5EF4-FFF2-40B4-BE49-F238E27FC236}">
                <a16:creationId xmlns:a16="http://schemas.microsoft.com/office/drawing/2014/main" id="{43B63253-0A6A-69AD-AE3D-6536BD2758D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85449" y="3739762"/>
            <a:ext cx="5660571" cy="2971800"/>
          </a:xfrm>
          <a:prstGeom prst="rect">
            <a:avLst/>
          </a:prstGeom>
          <a:ln>
            <a:noFill/>
          </a:ln>
          <a:effectLst>
            <a:outerShdw blurRad="190500" algn="tl" rotWithShape="0">
              <a:srgbClr val="000000">
                <a:alpha val="70000"/>
              </a:srgbClr>
            </a:outerShdw>
          </a:effectLst>
        </p:spPr>
      </p:pic>
      <p:sp>
        <p:nvSpPr>
          <p:cNvPr id="9" name="TextBox 8">
            <a:extLst>
              <a:ext uri="{FF2B5EF4-FFF2-40B4-BE49-F238E27FC236}">
                <a16:creationId xmlns:a16="http://schemas.microsoft.com/office/drawing/2014/main" id="{BAA16657-EADC-6C36-4339-91AA448D1754}"/>
              </a:ext>
            </a:extLst>
          </p:cNvPr>
          <p:cNvSpPr txBox="1"/>
          <p:nvPr/>
        </p:nvSpPr>
        <p:spPr>
          <a:xfrm>
            <a:off x="6279141" y="2849175"/>
            <a:ext cx="2411291" cy="707886"/>
          </a:xfrm>
          <a:prstGeom prst="rect">
            <a:avLst/>
          </a:prstGeom>
          <a:noFill/>
        </p:spPr>
        <p:txBody>
          <a:bodyPr wrap="square" rtlCol="0">
            <a:spAutoFit/>
          </a:bodyPr>
          <a:lstStyle/>
          <a:p>
            <a:r>
              <a:rPr lang="en-GB" sz="2000" b="1" dirty="0">
                <a:solidFill>
                  <a:schemeClr val="bg1"/>
                </a:solidFill>
                <a:latin typeface="Segoe UI" panose="020B0502040204020203" pitchFamily="34" charset="0"/>
                <a:ea typeface="NSimSun" panose="02010609030101010101" pitchFamily="49" charset="-122"/>
                <a:cs typeface="Segoe UI" panose="020B0502040204020203" pitchFamily="34" charset="0"/>
              </a:rPr>
              <a:t>Language, syntax, commands...</a:t>
            </a:r>
          </a:p>
        </p:txBody>
      </p:sp>
      <p:sp>
        <p:nvSpPr>
          <p:cNvPr id="10" name="TextBox 9">
            <a:extLst>
              <a:ext uri="{FF2B5EF4-FFF2-40B4-BE49-F238E27FC236}">
                <a16:creationId xmlns:a16="http://schemas.microsoft.com/office/drawing/2014/main" id="{F43C396F-8677-20B4-5E59-F5969E9E2E65}"/>
              </a:ext>
            </a:extLst>
          </p:cNvPr>
          <p:cNvSpPr txBox="1"/>
          <p:nvPr/>
        </p:nvSpPr>
        <p:spPr>
          <a:xfrm>
            <a:off x="6345382" y="3767540"/>
            <a:ext cx="2764044" cy="707886"/>
          </a:xfrm>
          <a:prstGeom prst="rect">
            <a:avLst/>
          </a:prstGeom>
          <a:noFill/>
        </p:spPr>
        <p:txBody>
          <a:bodyPr wrap="square" rtlCol="0">
            <a:spAutoFit/>
          </a:bodyPr>
          <a:lstStyle/>
          <a:p>
            <a:r>
              <a:rPr lang="en-GB" sz="2000" b="1" dirty="0">
                <a:latin typeface="Segoe UI" panose="020B0502040204020203" pitchFamily="34" charset="0"/>
                <a:ea typeface="NSimSun" panose="02010609030101010101" pitchFamily="49" charset="-122"/>
                <a:cs typeface="Segoe UI" panose="020B0502040204020203" pitchFamily="34" charset="0"/>
              </a:rPr>
              <a:t>IDE: friendlier, better functionality….</a:t>
            </a:r>
          </a:p>
        </p:txBody>
      </p:sp>
      <p:pic>
        <p:nvPicPr>
          <p:cNvPr id="5" name="Picture 4">
            <a:extLst>
              <a:ext uri="{FF2B5EF4-FFF2-40B4-BE49-F238E27FC236}">
                <a16:creationId xmlns:a16="http://schemas.microsoft.com/office/drawing/2014/main" id="{8006D94B-88E5-5726-7686-795069A3A2A6}"/>
              </a:ext>
            </a:extLst>
          </p:cNvPr>
          <p:cNvPicPr>
            <a:picLocks noChangeAspect="1"/>
          </p:cNvPicPr>
          <p:nvPr/>
        </p:nvPicPr>
        <p:blipFill>
          <a:blip r:embed="rId5"/>
          <a:stretch>
            <a:fillRect/>
          </a:stretch>
        </p:blipFill>
        <p:spPr>
          <a:xfrm>
            <a:off x="300156" y="3557061"/>
            <a:ext cx="5106870" cy="2130632"/>
          </a:xfrm>
          <a:prstGeom prst="rect">
            <a:avLst/>
          </a:prstGeom>
          <a:ln>
            <a:noFill/>
          </a:ln>
          <a:effectLst>
            <a:outerShdw blurRad="190500" algn="tl" rotWithShape="0">
              <a:srgbClr val="000000">
                <a:alpha val="70000"/>
              </a:srgbClr>
            </a:outerShdw>
          </a:effectLst>
        </p:spPr>
      </p:pic>
      <p:sp>
        <p:nvSpPr>
          <p:cNvPr id="13" name="TextBox 12">
            <a:extLst>
              <a:ext uri="{FF2B5EF4-FFF2-40B4-BE49-F238E27FC236}">
                <a16:creationId xmlns:a16="http://schemas.microsoft.com/office/drawing/2014/main" id="{A3740433-8319-29D9-D4A0-2A88941D5A8E}"/>
              </a:ext>
            </a:extLst>
          </p:cNvPr>
          <p:cNvSpPr txBox="1"/>
          <p:nvPr/>
        </p:nvSpPr>
        <p:spPr>
          <a:xfrm>
            <a:off x="593321" y="5744253"/>
            <a:ext cx="4520540" cy="307777"/>
          </a:xfrm>
          <a:prstGeom prst="rect">
            <a:avLst/>
          </a:prstGeom>
          <a:noFill/>
        </p:spPr>
        <p:txBody>
          <a:bodyPr wrap="square" rtlCol="0">
            <a:spAutoFit/>
          </a:bodyPr>
          <a:lstStyle/>
          <a:p>
            <a:r>
              <a:rPr lang="en-GB" sz="1400" b="1">
                <a:latin typeface="Segoe UI" panose="020B0502040204020203" pitchFamily="34" charset="0"/>
                <a:cs typeface="Segoe UI" panose="020B0502040204020203" pitchFamily="34" charset="0"/>
              </a:rPr>
              <a:t>github.com/patrickballantyne/CARTO-SDSC2022</a:t>
            </a:r>
            <a:endParaRPr lang="en-GB" sz="1400" b="1"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2193669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28">
            <a:extLst>
              <a:ext uri="{FF2B5EF4-FFF2-40B4-BE49-F238E27FC236}">
                <a16:creationId xmlns:a16="http://schemas.microsoft.com/office/drawing/2014/main" id="{9B45BA4C-9B54-4496-821F-9E0985CA9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50596D66-40E4-C084-378A-E00831A29719}"/>
              </a:ext>
            </a:extLst>
          </p:cNvPr>
          <p:cNvPicPr>
            <a:picLocks noChangeAspect="1"/>
          </p:cNvPicPr>
          <p:nvPr/>
        </p:nvPicPr>
        <p:blipFill rotWithShape="1">
          <a:blip r:embed="rId2"/>
          <a:srcRect l="561" r="32337" b="-2"/>
          <a:stretch/>
        </p:blipFill>
        <p:spPr>
          <a:xfrm>
            <a:off x="5349241" y="10"/>
            <a:ext cx="6842759" cy="6857990"/>
          </a:xfrm>
          <a:prstGeom prst="rect">
            <a:avLst/>
          </a:prstGeom>
        </p:spPr>
      </p:pic>
      <p:sp>
        <p:nvSpPr>
          <p:cNvPr id="3" name="TextBox 2">
            <a:extLst>
              <a:ext uri="{FF2B5EF4-FFF2-40B4-BE49-F238E27FC236}">
                <a16:creationId xmlns:a16="http://schemas.microsoft.com/office/drawing/2014/main" id="{392EB9BA-8003-4317-817A-F5D23BDCA60E}"/>
              </a:ext>
            </a:extLst>
          </p:cNvPr>
          <p:cNvSpPr txBox="1"/>
          <p:nvPr/>
        </p:nvSpPr>
        <p:spPr>
          <a:xfrm>
            <a:off x="414351" y="2844225"/>
            <a:ext cx="3676882" cy="584775"/>
          </a:xfrm>
          <a:prstGeom prst="rect">
            <a:avLst/>
          </a:prstGeom>
          <a:noFill/>
        </p:spPr>
        <p:txBody>
          <a:bodyPr wrap="square" rtlCol="0">
            <a:spAutoFit/>
          </a:bodyPr>
          <a:lstStyle/>
          <a:p>
            <a:r>
              <a:rPr lang="en-GB" sz="3200" b="1" dirty="0">
                <a:latin typeface="Segoe UI" panose="020B0502040204020203" pitchFamily="34" charset="0"/>
                <a:cs typeface="Segoe UI" panose="020B0502040204020203" pitchFamily="34" charset="0"/>
              </a:rPr>
              <a:t>[ Demo 1 - Data ] </a:t>
            </a:r>
          </a:p>
        </p:txBody>
      </p:sp>
    </p:spTree>
    <p:extLst>
      <p:ext uri="{BB962C8B-B14F-4D97-AF65-F5344CB8AC3E}">
        <p14:creationId xmlns:p14="http://schemas.microsoft.com/office/powerpoint/2010/main" val="5040547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28">
            <a:extLst>
              <a:ext uri="{FF2B5EF4-FFF2-40B4-BE49-F238E27FC236}">
                <a16:creationId xmlns:a16="http://schemas.microsoft.com/office/drawing/2014/main" id="{9B45BA4C-9B54-4496-821F-9E0985CA9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50596D66-40E4-C084-378A-E00831A29719}"/>
              </a:ext>
            </a:extLst>
          </p:cNvPr>
          <p:cNvPicPr>
            <a:picLocks noChangeAspect="1"/>
          </p:cNvPicPr>
          <p:nvPr/>
        </p:nvPicPr>
        <p:blipFill rotWithShape="1">
          <a:blip r:embed="rId2">
            <a:duotone>
              <a:schemeClr val="bg2">
                <a:shade val="45000"/>
                <a:satMod val="135000"/>
              </a:schemeClr>
              <a:prstClr val="white"/>
            </a:duotone>
          </a:blip>
          <a:srcRect l="561" r="32337" b="-2"/>
          <a:stretch/>
        </p:blipFill>
        <p:spPr>
          <a:xfrm>
            <a:off x="5349241" y="10"/>
            <a:ext cx="6842759" cy="6857990"/>
          </a:xfrm>
          <a:prstGeom prst="rect">
            <a:avLst/>
          </a:prstGeom>
        </p:spPr>
      </p:pic>
      <p:sp>
        <p:nvSpPr>
          <p:cNvPr id="4" name="TextBox 3">
            <a:extLst>
              <a:ext uri="{FF2B5EF4-FFF2-40B4-BE49-F238E27FC236}">
                <a16:creationId xmlns:a16="http://schemas.microsoft.com/office/drawing/2014/main" id="{1C97A9A3-6E41-0D95-7701-DA5CE67A6E95}"/>
              </a:ext>
            </a:extLst>
          </p:cNvPr>
          <p:cNvSpPr txBox="1"/>
          <p:nvPr/>
        </p:nvSpPr>
        <p:spPr>
          <a:xfrm>
            <a:off x="492761" y="1298368"/>
            <a:ext cx="2745346" cy="2130631"/>
          </a:xfrm>
          <a:prstGeom prst="rect">
            <a:avLst/>
          </a:prstGeom>
        </p:spPr>
        <p:txBody>
          <a:bodyPr vert="horz" lIns="91440" tIns="45720" rIns="91440" bIns="45720" rtlCol="0" anchor="ctr">
            <a:normAutofit fontScale="85000" lnSpcReduction="20000"/>
          </a:bodyPr>
          <a:lstStyle/>
          <a:p>
            <a:pPr>
              <a:lnSpc>
                <a:spcPct val="95000"/>
              </a:lnSpc>
              <a:spcBef>
                <a:spcPct val="0"/>
              </a:spcBef>
              <a:spcAft>
                <a:spcPts val="600"/>
              </a:spcAft>
            </a:pPr>
            <a:r>
              <a:rPr lang="en-US" sz="3900" spc="-50" dirty="0">
                <a:solidFill>
                  <a:schemeClr val="bg1"/>
                </a:solidFill>
                <a:latin typeface="Segoe UI" panose="020B0502040204020203" pitchFamily="34" charset="0"/>
                <a:ea typeface="+mj-ea"/>
                <a:cs typeface="Segoe UI" panose="020B0502040204020203" pitchFamily="34" charset="0"/>
              </a:rPr>
              <a:t>Retail and </a:t>
            </a:r>
            <a:r>
              <a:rPr lang="en-US" sz="4200" b="1" spc="-50" dirty="0">
                <a:latin typeface="Segoe UI" panose="020B0502040204020203" pitchFamily="34" charset="0"/>
                <a:ea typeface="+mj-ea"/>
                <a:cs typeface="Segoe UI" panose="020B0502040204020203" pitchFamily="34" charset="0"/>
              </a:rPr>
              <a:t>Store Catchments</a:t>
            </a:r>
            <a:r>
              <a:rPr lang="en-US" sz="3900" b="1" spc="-50" dirty="0">
                <a:latin typeface="Segoe UI" panose="020B0502040204020203" pitchFamily="34" charset="0"/>
                <a:ea typeface="+mj-ea"/>
                <a:cs typeface="Segoe UI" panose="020B0502040204020203" pitchFamily="34" charset="0"/>
              </a:rPr>
              <a:t> </a:t>
            </a:r>
            <a:r>
              <a:rPr lang="en-US" sz="3900" spc="-50" dirty="0">
                <a:solidFill>
                  <a:schemeClr val="bg1"/>
                </a:solidFill>
                <a:latin typeface="Segoe UI" panose="020B0502040204020203" pitchFamily="34" charset="0"/>
                <a:ea typeface="+mj-ea"/>
                <a:cs typeface="Segoe UI" panose="020B0502040204020203" pitchFamily="34" charset="0"/>
              </a:rPr>
              <a:t>: </a:t>
            </a:r>
            <a:br>
              <a:rPr lang="en-US" sz="3900" spc="-50" dirty="0">
                <a:solidFill>
                  <a:schemeClr val="bg1"/>
                </a:solidFill>
                <a:latin typeface="Segoe UI" panose="020B0502040204020203" pitchFamily="34" charset="0"/>
                <a:ea typeface="+mj-ea"/>
                <a:cs typeface="Segoe UI" panose="020B0502040204020203" pitchFamily="34" charset="0"/>
              </a:rPr>
            </a:br>
            <a:r>
              <a:rPr lang="en-US" sz="3900" spc="-50" dirty="0">
                <a:solidFill>
                  <a:schemeClr val="bg1"/>
                </a:solidFill>
                <a:latin typeface="Segoe UI" panose="020B0502040204020203" pitchFamily="34" charset="0"/>
                <a:ea typeface="+mj-ea"/>
                <a:cs typeface="Segoe UI" panose="020B0502040204020203" pitchFamily="34" charset="0"/>
              </a:rPr>
              <a:t>Approach</a:t>
            </a:r>
          </a:p>
        </p:txBody>
      </p:sp>
      <p:sp>
        <p:nvSpPr>
          <p:cNvPr id="6" name="TextBox 5">
            <a:extLst>
              <a:ext uri="{FF2B5EF4-FFF2-40B4-BE49-F238E27FC236}">
                <a16:creationId xmlns:a16="http://schemas.microsoft.com/office/drawing/2014/main" id="{5B6AA209-B902-9B4A-99E0-77CD7549DE96}"/>
              </a:ext>
            </a:extLst>
          </p:cNvPr>
          <p:cNvSpPr txBox="1"/>
          <p:nvPr/>
        </p:nvSpPr>
        <p:spPr>
          <a:xfrm>
            <a:off x="537240" y="2921078"/>
            <a:ext cx="3385163" cy="1815882"/>
          </a:xfrm>
          <a:prstGeom prst="rect">
            <a:avLst/>
          </a:prstGeom>
          <a:solidFill>
            <a:schemeClr val="bg1"/>
          </a:solidFill>
          <a:ln w="12700">
            <a:noFill/>
          </a:ln>
        </p:spPr>
        <p:txBody>
          <a:bodyPr wrap="square" rtlCol="0">
            <a:spAutoFit/>
          </a:bodyPr>
          <a:lstStyle/>
          <a:p>
            <a:r>
              <a:rPr lang="en-GB" sz="1600" dirty="0">
                <a:latin typeface="Segoe UI" panose="020B0502040204020203" pitchFamily="34" charset="0"/>
                <a:cs typeface="Segoe UI" panose="020B0502040204020203" pitchFamily="34" charset="0"/>
              </a:rPr>
              <a:t>Understanding your customers:</a:t>
            </a:r>
          </a:p>
          <a:p>
            <a:endParaRPr lang="en-GB" sz="1600" dirty="0">
              <a:latin typeface="Segoe UI" panose="020B0502040204020203" pitchFamily="34" charset="0"/>
              <a:cs typeface="Segoe UI" panose="020B0502040204020203" pitchFamily="34" charset="0"/>
            </a:endParaRPr>
          </a:p>
          <a:p>
            <a:r>
              <a:rPr lang="en-GB" sz="1600" b="1" dirty="0">
                <a:latin typeface="Segoe UI" panose="020B0502040204020203" pitchFamily="34" charset="0"/>
                <a:cs typeface="Segoe UI" panose="020B0502040204020203" pitchFamily="34" charset="0"/>
              </a:rPr>
              <a:t>WHO</a:t>
            </a:r>
            <a:r>
              <a:rPr lang="en-GB" sz="1600" dirty="0">
                <a:latin typeface="Segoe UI" panose="020B0502040204020203" pitchFamily="34" charset="0"/>
                <a:cs typeface="Segoe UI" panose="020B0502040204020203" pitchFamily="34" charset="0"/>
              </a:rPr>
              <a:t> they are</a:t>
            </a:r>
          </a:p>
          <a:p>
            <a:endParaRPr lang="en-GB" sz="1600" dirty="0">
              <a:latin typeface="Segoe UI" panose="020B0502040204020203" pitchFamily="34" charset="0"/>
              <a:cs typeface="Segoe UI" panose="020B0502040204020203" pitchFamily="34" charset="0"/>
            </a:endParaRPr>
          </a:p>
          <a:p>
            <a:r>
              <a:rPr lang="en-GB" sz="1600" b="1" dirty="0">
                <a:latin typeface="Segoe UI" panose="020B0502040204020203" pitchFamily="34" charset="0"/>
                <a:cs typeface="Segoe UI" panose="020B0502040204020203" pitchFamily="34" charset="0"/>
              </a:rPr>
              <a:t>WHAT</a:t>
            </a:r>
            <a:r>
              <a:rPr lang="en-GB" sz="1600" dirty="0">
                <a:latin typeface="Segoe UI" panose="020B0502040204020203" pitchFamily="34" charset="0"/>
                <a:cs typeface="Segoe UI" panose="020B0502040204020203" pitchFamily="34" charset="0"/>
              </a:rPr>
              <a:t> characteristics they share</a:t>
            </a:r>
          </a:p>
          <a:p>
            <a:endParaRPr lang="en-GB" sz="1600" dirty="0">
              <a:latin typeface="Segoe UI" panose="020B0502040204020203" pitchFamily="34" charset="0"/>
              <a:cs typeface="Segoe UI" panose="020B0502040204020203" pitchFamily="34" charset="0"/>
            </a:endParaRPr>
          </a:p>
          <a:p>
            <a:r>
              <a:rPr lang="en-GB" sz="1600" b="1" dirty="0">
                <a:latin typeface="Segoe UI" panose="020B0502040204020203" pitchFamily="34" charset="0"/>
                <a:cs typeface="Segoe UI" panose="020B0502040204020203" pitchFamily="34" charset="0"/>
              </a:rPr>
              <a:t>WHERE</a:t>
            </a:r>
            <a:r>
              <a:rPr lang="en-GB" sz="1600" dirty="0">
                <a:latin typeface="Segoe UI" panose="020B0502040204020203" pitchFamily="34" charset="0"/>
                <a:cs typeface="Segoe UI" panose="020B0502040204020203" pitchFamily="34" charset="0"/>
              </a:rPr>
              <a:t> they come from</a:t>
            </a:r>
          </a:p>
        </p:txBody>
      </p:sp>
    </p:spTree>
    <p:extLst>
      <p:ext uri="{BB962C8B-B14F-4D97-AF65-F5344CB8AC3E}">
        <p14:creationId xmlns:p14="http://schemas.microsoft.com/office/powerpoint/2010/main" val="889274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28">
            <a:extLst>
              <a:ext uri="{FF2B5EF4-FFF2-40B4-BE49-F238E27FC236}">
                <a16:creationId xmlns:a16="http://schemas.microsoft.com/office/drawing/2014/main" id="{9B45BA4C-9B54-4496-821F-9E0985CA9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50596D66-40E4-C084-378A-E00831A29719}"/>
              </a:ext>
            </a:extLst>
          </p:cNvPr>
          <p:cNvPicPr>
            <a:picLocks noChangeAspect="1"/>
          </p:cNvPicPr>
          <p:nvPr/>
        </p:nvPicPr>
        <p:blipFill rotWithShape="1">
          <a:blip r:embed="rId2">
            <a:duotone>
              <a:schemeClr val="bg2">
                <a:shade val="45000"/>
                <a:satMod val="135000"/>
              </a:schemeClr>
              <a:prstClr val="white"/>
            </a:duotone>
          </a:blip>
          <a:srcRect l="561" r="32337" b="-2"/>
          <a:stretch/>
        </p:blipFill>
        <p:spPr>
          <a:xfrm>
            <a:off x="5349241" y="10"/>
            <a:ext cx="6842759" cy="6857990"/>
          </a:xfrm>
          <a:prstGeom prst="rect">
            <a:avLst/>
          </a:prstGeom>
        </p:spPr>
      </p:pic>
      <p:sp>
        <p:nvSpPr>
          <p:cNvPr id="4" name="TextBox 3">
            <a:extLst>
              <a:ext uri="{FF2B5EF4-FFF2-40B4-BE49-F238E27FC236}">
                <a16:creationId xmlns:a16="http://schemas.microsoft.com/office/drawing/2014/main" id="{1C97A9A3-6E41-0D95-7701-DA5CE67A6E95}"/>
              </a:ext>
            </a:extLst>
          </p:cNvPr>
          <p:cNvSpPr txBox="1"/>
          <p:nvPr/>
        </p:nvSpPr>
        <p:spPr>
          <a:xfrm>
            <a:off x="492761" y="1298368"/>
            <a:ext cx="2834901" cy="2130631"/>
          </a:xfrm>
          <a:prstGeom prst="rect">
            <a:avLst/>
          </a:prstGeom>
        </p:spPr>
        <p:txBody>
          <a:bodyPr vert="horz" lIns="91440" tIns="45720" rIns="91440" bIns="45720" rtlCol="0" anchor="ctr">
            <a:normAutofit fontScale="85000" lnSpcReduction="20000"/>
          </a:bodyPr>
          <a:lstStyle/>
          <a:p>
            <a:pPr>
              <a:lnSpc>
                <a:spcPct val="95000"/>
              </a:lnSpc>
              <a:spcBef>
                <a:spcPct val="0"/>
              </a:spcBef>
              <a:spcAft>
                <a:spcPts val="600"/>
              </a:spcAft>
            </a:pPr>
            <a:r>
              <a:rPr lang="en-US" sz="3900" spc="-50" dirty="0">
                <a:solidFill>
                  <a:schemeClr val="bg1"/>
                </a:solidFill>
                <a:latin typeface="Segoe UI" panose="020B0502040204020203" pitchFamily="34" charset="0"/>
                <a:ea typeface="+mj-ea"/>
                <a:cs typeface="Segoe UI" panose="020B0502040204020203" pitchFamily="34" charset="0"/>
              </a:rPr>
              <a:t>Retail and </a:t>
            </a:r>
            <a:r>
              <a:rPr lang="en-US" sz="4200" b="1" spc="-50" dirty="0">
                <a:latin typeface="Segoe UI" panose="020B0502040204020203" pitchFamily="34" charset="0"/>
                <a:ea typeface="+mj-ea"/>
                <a:cs typeface="Segoe UI" panose="020B0502040204020203" pitchFamily="34" charset="0"/>
              </a:rPr>
              <a:t>Store Catchments</a:t>
            </a:r>
            <a:r>
              <a:rPr lang="en-US" sz="3900" b="1" spc="-50" dirty="0">
                <a:latin typeface="Segoe UI" panose="020B0502040204020203" pitchFamily="34" charset="0"/>
                <a:ea typeface="+mj-ea"/>
                <a:cs typeface="Segoe UI" panose="020B0502040204020203" pitchFamily="34" charset="0"/>
              </a:rPr>
              <a:t> </a:t>
            </a:r>
            <a:r>
              <a:rPr lang="en-US" sz="3900" spc="-50" dirty="0">
                <a:solidFill>
                  <a:schemeClr val="bg1"/>
                </a:solidFill>
                <a:latin typeface="Segoe UI" panose="020B0502040204020203" pitchFamily="34" charset="0"/>
                <a:ea typeface="+mj-ea"/>
                <a:cs typeface="Segoe UI" panose="020B0502040204020203" pitchFamily="34" charset="0"/>
              </a:rPr>
              <a:t>: </a:t>
            </a:r>
            <a:br>
              <a:rPr lang="en-US" sz="3900" spc="-50" dirty="0">
                <a:solidFill>
                  <a:schemeClr val="bg1"/>
                </a:solidFill>
                <a:latin typeface="Segoe UI" panose="020B0502040204020203" pitchFamily="34" charset="0"/>
                <a:ea typeface="+mj-ea"/>
                <a:cs typeface="Segoe UI" panose="020B0502040204020203" pitchFamily="34" charset="0"/>
              </a:rPr>
            </a:br>
            <a:r>
              <a:rPr lang="en-US" sz="3900" spc="-50" dirty="0">
                <a:solidFill>
                  <a:schemeClr val="bg1"/>
                </a:solidFill>
                <a:latin typeface="Segoe UI" panose="020B0502040204020203" pitchFamily="34" charset="0"/>
                <a:ea typeface="+mj-ea"/>
                <a:cs typeface="Segoe UI" panose="020B0502040204020203" pitchFamily="34" charset="0"/>
              </a:rPr>
              <a:t>Approach</a:t>
            </a:r>
          </a:p>
        </p:txBody>
      </p:sp>
      <p:sp>
        <p:nvSpPr>
          <p:cNvPr id="8" name="TextBox 7">
            <a:extLst>
              <a:ext uri="{FF2B5EF4-FFF2-40B4-BE49-F238E27FC236}">
                <a16:creationId xmlns:a16="http://schemas.microsoft.com/office/drawing/2014/main" id="{6077CE75-A8AC-F643-33AB-0AB7BC68FDCB}"/>
              </a:ext>
            </a:extLst>
          </p:cNvPr>
          <p:cNvSpPr txBox="1"/>
          <p:nvPr/>
        </p:nvSpPr>
        <p:spPr>
          <a:xfrm>
            <a:off x="537240" y="2921078"/>
            <a:ext cx="3385163" cy="2308324"/>
          </a:xfrm>
          <a:prstGeom prst="rect">
            <a:avLst/>
          </a:prstGeom>
          <a:solidFill>
            <a:schemeClr val="bg1"/>
          </a:solidFill>
          <a:ln w="12700">
            <a:noFill/>
          </a:ln>
        </p:spPr>
        <p:txBody>
          <a:bodyPr wrap="square" rtlCol="0">
            <a:spAutoFit/>
          </a:bodyPr>
          <a:lstStyle/>
          <a:p>
            <a:r>
              <a:rPr lang="en-GB" sz="1600" dirty="0">
                <a:latin typeface="Segoe UI" panose="020B0502040204020203" pitchFamily="34" charset="0"/>
                <a:cs typeface="Segoe UI" panose="020B0502040204020203" pitchFamily="34" charset="0"/>
              </a:rPr>
              <a:t>Understanding your customers:</a:t>
            </a:r>
          </a:p>
          <a:p>
            <a:endParaRPr lang="en-GB" sz="1600" dirty="0">
              <a:latin typeface="Segoe UI" panose="020B0502040204020203" pitchFamily="34" charset="0"/>
              <a:cs typeface="Segoe UI" panose="020B0502040204020203" pitchFamily="34" charset="0"/>
            </a:endParaRPr>
          </a:p>
          <a:p>
            <a:r>
              <a:rPr lang="en-GB" sz="1600" b="1" dirty="0">
                <a:latin typeface="Segoe UI" panose="020B0502040204020203" pitchFamily="34" charset="0"/>
                <a:cs typeface="Segoe UI" panose="020B0502040204020203" pitchFamily="34" charset="0"/>
              </a:rPr>
              <a:t>WHO</a:t>
            </a:r>
            <a:r>
              <a:rPr lang="en-GB" sz="1600" dirty="0">
                <a:latin typeface="Segoe UI" panose="020B0502040204020203" pitchFamily="34" charset="0"/>
                <a:cs typeface="Segoe UI" panose="020B0502040204020203" pitchFamily="34" charset="0"/>
              </a:rPr>
              <a:t> they are</a:t>
            </a:r>
          </a:p>
          <a:p>
            <a:endParaRPr lang="en-GB" sz="1600" dirty="0">
              <a:latin typeface="Segoe UI" panose="020B0502040204020203" pitchFamily="34" charset="0"/>
              <a:cs typeface="Segoe UI" panose="020B0502040204020203" pitchFamily="34" charset="0"/>
            </a:endParaRPr>
          </a:p>
          <a:p>
            <a:r>
              <a:rPr lang="en-GB" sz="1600" b="1" dirty="0">
                <a:latin typeface="Segoe UI" panose="020B0502040204020203" pitchFamily="34" charset="0"/>
                <a:cs typeface="Segoe UI" panose="020B0502040204020203" pitchFamily="34" charset="0"/>
              </a:rPr>
              <a:t>WHAT</a:t>
            </a:r>
            <a:r>
              <a:rPr lang="en-GB" sz="1600" dirty="0">
                <a:latin typeface="Segoe UI" panose="020B0502040204020203" pitchFamily="34" charset="0"/>
                <a:cs typeface="Segoe UI" panose="020B0502040204020203" pitchFamily="34" charset="0"/>
              </a:rPr>
              <a:t> characteristics they share</a:t>
            </a:r>
          </a:p>
          <a:p>
            <a:endParaRPr lang="en-GB" sz="1600" dirty="0">
              <a:latin typeface="Segoe UI" panose="020B0502040204020203" pitchFamily="34" charset="0"/>
              <a:cs typeface="Segoe UI" panose="020B0502040204020203" pitchFamily="34" charset="0"/>
            </a:endParaRPr>
          </a:p>
          <a:p>
            <a:r>
              <a:rPr lang="en-GB" sz="1600" b="1" dirty="0">
                <a:latin typeface="Segoe UI" panose="020B0502040204020203" pitchFamily="34" charset="0"/>
                <a:cs typeface="Segoe UI" panose="020B0502040204020203" pitchFamily="34" charset="0"/>
              </a:rPr>
              <a:t>WHERE</a:t>
            </a:r>
            <a:r>
              <a:rPr lang="en-GB" sz="1600" dirty="0">
                <a:latin typeface="Segoe UI" panose="020B0502040204020203" pitchFamily="34" charset="0"/>
                <a:cs typeface="Segoe UI" panose="020B0502040204020203" pitchFamily="34" charset="0"/>
              </a:rPr>
              <a:t> they come from</a:t>
            </a:r>
          </a:p>
          <a:p>
            <a:endParaRPr lang="en-GB" sz="1600" dirty="0">
              <a:latin typeface="Segoe UI" panose="020B0502040204020203" pitchFamily="34" charset="0"/>
              <a:cs typeface="Segoe UI" panose="020B0502040204020203" pitchFamily="34" charset="0"/>
            </a:endParaRPr>
          </a:p>
          <a:p>
            <a:r>
              <a:rPr lang="en-GB" sz="1600" b="1" dirty="0">
                <a:latin typeface="Segoe UI" panose="020B0502040204020203" pitchFamily="34" charset="0"/>
                <a:cs typeface="Segoe UI" panose="020B0502040204020203" pitchFamily="34" charset="0"/>
              </a:rPr>
              <a:t>HOW?</a:t>
            </a:r>
          </a:p>
        </p:txBody>
      </p:sp>
      <p:pic>
        <p:nvPicPr>
          <p:cNvPr id="5" name="Picture 4">
            <a:extLst>
              <a:ext uri="{FF2B5EF4-FFF2-40B4-BE49-F238E27FC236}">
                <a16:creationId xmlns:a16="http://schemas.microsoft.com/office/drawing/2014/main" id="{543F5A42-0741-94A2-38BA-45A9C6A60CEF}"/>
              </a:ext>
            </a:extLst>
          </p:cNvPr>
          <p:cNvPicPr>
            <a:picLocks noChangeAspect="1"/>
          </p:cNvPicPr>
          <p:nvPr/>
        </p:nvPicPr>
        <p:blipFill rotWithShape="1">
          <a:blip r:embed="rId3"/>
          <a:srcRect b="24253"/>
          <a:stretch/>
        </p:blipFill>
        <p:spPr>
          <a:xfrm>
            <a:off x="3820424" y="191438"/>
            <a:ext cx="8160169" cy="3381549"/>
          </a:xfrm>
          <a:prstGeom prst="rect">
            <a:avLst/>
          </a:prstGeom>
          <a:ln>
            <a:noFill/>
          </a:ln>
          <a:effectLst>
            <a:outerShdw blurRad="190500" algn="tl" rotWithShape="0">
              <a:srgbClr val="000000">
                <a:alpha val="70000"/>
              </a:srgbClr>
            </a:outerShdw>
          </a:effectLst>
        </p:spPr>
      </p:pic>
      <p:pic>
        <p:nvPicPr>
          <p:cNvPr id="9" name="Picture 8">
            <a:extLst>
              <a:ext uri="{FF2B5EF4-FFF2-40B4-BE49-F238E27FC236}">
                <a16:creationId xmlns:a16="http://schemas.microsoft.com/office/drawing/2014/main" id="{197842E8-AD4D-AD09-6113-8DF94F93B14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20423" y="3715670"/>
            <a:ext cx="8160169" cy="2770967"/>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8526546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28">
            <a:extLst>
              <a:ext uri="{FF2B5EF4-FFF2-40B4-BE49-F238E27FC236}">
                <a16:creationId xmlns:a16="http://schemas.microsoft.com/office/drawing/2014/main" id="{9B45BA4C-9B54-4496-821F-9E0985CA9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50596D66-40E4-C084-378A-E00831A29719}"/>
              </a:ext>
            </a:extLst>
          </p:cNvPr>
          <p:cNvPicPr>
            <a:picLocks noChangeAspect="1"/>
          </p:cNvPicPr>
          <p:nvPr/>
        </p:nvPicPr>
        <p:blipFill rotWithShape="1">
          <a:blip r:embed="rId2">
            <a:duotone>
              <a:schemeClr val="bg2">
                <a:shade val="45000"/>
                <a:satMod val="135000"/>
              </a:schemeClr>
              <a:prstClr val="white"/>
            </a:duotone>
          </a:blip>
          <a:srcRect l="561" r="32337" b="-2"/>
          <a:stretch/>
        </p:blipFill>
        <p:spPr>
          <a:xfrm>
            <a:off x="5349241" y="10"/>
            <a:ext cx="6842759" cy="6857990"/>
          </a:xfrm>
          <a:prstGeom prst="rect">
            <a:avLst/>
          </a:prstGeom>
        </p:spPr>
      </p:pic>
      <p:sp>
        <p:nvSpPr>
          <p:cNvPr id="4" name="TextBox 3">
            <a:extLst>
              <a:ext uri="{FF2B5EF4-FFF2-40B4-BE49-F238E27FC236}">
                <a16:creationId xmlns:a16="http://schemas.microsoft.com/office/drawing/2014/main" id="{1C97A9A3-6E41-0D95-7701-DA5CE67A6E95}"/>
              </a:ext>
            </a:extLst>
          </p:cNvPr>
          <p:cNvSpPr txBox="1"/>
          <p:nvPr/>
        </p:nvSpPr>
        <p:spPr>
          <a:xfrm>
            <a:off x="492761" y="1298368"/>
            <a:ext cx="2834901" cy="2130631"/>
          </a:xfrm>
          <a:prstGeom prst="rect">
            <a:avLst/>
          </a:prstGeom>
        </p:spPr>
        <p:txBody>
          <a:bodyPr vert="horz" lIns="91440" tIns="45720" rIns="91440" bIns="45720" rtlCol="0" anchor="ctr">
            <a:normAutofit fontScale="85000" lnSpcReduction="20000"/>
          </a:bodyPr>
          <a:lstStyle/>
          <a:p>
            <a:pPr>
              <a:lnSpc>
                <a:spcPct val="95000"/>
              </a:lnSpc>
              <a:spcBef>
                <a:spcPct val="0"/>
              </a:spcBef>
              <a:spcAft>
                <a:spcPts val="600"/>
              </a:spcAft>
            </a:pPr>
            <a:r>
              <a:rPr lang="en-US" sz="3900" spc="-50" dirty="0">
                <a:solidFill>
                  <a:schemeClr val="bg1"/>
                </a:solidFill>
                <a:latin typeface="Segoe UI" panose="020B0502040204020203" pitchFamily="34" charset="0"/>
                <a:ea typeface="+mj-ea"/>
                <a:cs typeface="Segoe UI" panose="020B0502040204020203" pitchFamily="34" charset="0"/>
              </a:rPr>
              <a:t>Retail and </a:t>
            </a:r>
            <a:r>
              <a:rPr lang="en-US" sz="4200" b="1" spc="-50" dirty="0">
                <a:latin typeface="Segoe UI" panose="020B0502040204020203" pitchFamily="34" charset="0"/>
                <a:ea typeface="+mj-ea"/>
                <a:cs typeface="Segoe UI" panose="020B0502040204020203" pitchFamily="34" charset="0"/>
              </a:rPr>
              <a:t>Store Catchments</a:t>
            </a:r>
            <a:r>
              <a:rPr lang="en-US" sz="3900" b="1" spc="-50" dirty="0">
                <a:latin typeface="Segoe UI" panose="020B0502040204020203" pitchFamily="34" charset="0"/>
                <a:ea typeface="+mj-ea"/>
                <a:cs typeface="Segoe UI" panose="020B0502040204020203" pitchFamily="34" charset="0"/>
              </a:rPr>
              <a:t> </a:t>
            </a:r>
            <a:r>
              <a:rPr lang="en-US" sz="3900" spc="-50" dirty="0">
                <a:solidFill>
                  <a:schemeClr val="bg1"/>
                </a:solidFill>
                <a:latin typeface="Segoe UI" panose="020B0502040204020203" pitchFamily="34" charset="0"/>
                <a:ea typeface="+mj-ea"/>
                <a:cs typeface="Segoe UI" panose="020B0502040204020203" pitchFamily="34" charset="0"/>
              </a:rPr>
              <a:t>: </a:t>
            </a:r>
            <a:br>
              <a:rPr lang="en-US" sz="3900" spc="-50" dirty="0">
                <a:solidFill>
                  <a:schemeClr val="bg1"/>
                </a:solidFill>
                <a:latin typeface="Segoe UI" panose="020B0502040204020203" pitchFamily="34" charset="0"/>
                <a:ea typeface="+mj-ea"/>
                <a:cs typeface="Segoe UI" panose="020B0502040204020203" pitchFamily="34" charset="0"/>
              </a:rPr>
            </a:br>
            <a:r>
              <a:rPr lang="en-US" sz="3900" spc="-50" dirty="0">
                <a:solidFill>
                  <a:schemeClr val="bg1"/>
                </a:solidFill>
                <a:latin typeface="Segoe UI" panose="020B0502040204020203" pitchFamily="34" charset="0"/>
                <a:ea typeface="+mj-ea"/>
                <a:cs typeface="Segoe UI" panose="020B0502040204020203" pitchFamily="34" charset="0"/>
              </a:rPr>
              <a:t>Approach</a:t>
            </a:r>
          </a:p>
        </p:txBody>
      </p:sp>
      <p:pic>
        <p:nvPicPr>
          <p:cNvPr id="5" name="Picture 4">
            <a:extLst>
              <a:ext uri="{FF2B5EF4-FFF2-40B4-BE49-F238E27FC236}">
                <a16:creationId xmlns:a16="http://schemas.microsoft.com/office/drawing/2014/main" id="{E95C3504-4C35-739B-AE89-DEC1172F3CDE}"/>
              </a:ext>
            </a:extLst>
          </p:cNvPr>
          <p:cNvPicPr>
            <a:picLocks noChangeAspect="1"/>
          </p:cNvPicPr>
          <p:nvPr/>
        </p:nvPicPr>
        <p:blipFill>
          <a:blip r:embed="rId3"/>
          <a:stretch>
            <a:fillRect/>
          </a:stretch>
        </p:blipFill>
        <p:spPr>
          <a:xfrm>
            <a:off x="5168678" y="1380209"/>
            <a:ext cx="5942920" cy="4197234"/>
          </a:xfrm>
          <a:prstGeom prst="rect">
            <a:avLst/>
          </a:prstGeom>
          <a:ln>
            <a:noFill/>
          </a:ln>
          <a:effectLst>
            <a:outerShdw blurRad="190500" algn="tl" rotWithShape="0">
              <a:srgbClr val="000000">
                <a:alpha val="70000"/>
              </a:srgbClr>
            </a:outerShdw>
          </a:effectLst>
        </p:spPr>
      </p:pic>
      <p:sp>
        <p:nvSpPr>
          <p:cNvPr id="6" name="TextBox 5">
            <a:extLst>
              <a:ext uri="{FF2B5EF4-FFF2-40B4-BE49-F238E27FC236}">
                <a16:creationId xmlns:a16="http://schemas.microsoft.com/office/drawing/2014/main" id="{97C1DEFE-00CF-166F-2CF3-270630301BC4}"/>
              </a:ext>
            </a:extLst>
          </p:cNvPr>
          <p:cNvSpPr txBox="1"/>
          <p:nvPr/>
        </p:nvSpPr>
        <p:spPr>
          <a:xfrm>
            <a:off x="5168678" y="5609111"/>
            <a:ext cx="5942920" cy="400110"/>
          </a:xfrm>
          <a:prstGeom prst="rect">
            <a:avLst/>
          </a:prstGeom>
          <a:solidFill>
            <a:schemeClr val="bg1"/>
          </a:solidFill>
          <a:ln w="12700">
            <a:solidFill>
              <a:schemeClr val="bg1">
                <a:lumMod val="65000"/>
              </a:schemeClr>
            </a:solidFill>
          </a:ln>
        </p:spPr>
        <p:txBody>
          <a:bodyPr wrap="square" rtlCol="0">
            <a:spAutoFit/>
          </a:bodyPr>
          <a:lstStyle/>
          <a:p>
            <a:r>
              <a:rPr lang="en-GB" sz="1000" dirty="0">
                <a:latin typeface="Segoe UI" panose="020B0502040204020203" pitchFamily="34" charset="0"/>
                <a:cs typeface="Segoe UI" panose="020B0502040204020203" pitchFamily="34" charset="0"/>
              </a:rPr>
              <a:t>Dolega et al. (2016). Estimating attractiveness, hierarchy and catchment area extents for a national set of retail centre agglomerations. </a:t>
            </a:r>
            <a:r>
              <a:rPr lang="en-GB" sz="1000" i="1" dirty="0">
                <a:latin typeface="Segoe UI" panose="020B0502040204020203" pitchFamily="34" charset="0"/>
                <a:cs typeface="Segoe UI" panose="020B0502040204020203" pitchFamily="34" charset="0"/>
              </a:rPr>
              <a:t>Journal of Retailing and Consumer Services.</a:t>
            </a:r>
            <a:endParaRPr lang="en-GB" sz="1000" dirty="0">
              <a:latin typeface="Segoe UI" panose="020B0502040204020203" pitchFamily="34" charset="0"/>
              <a:cs typeface="Segoe UI" panose="020B0502040204020203" pitchFamily="34" charset="0"/>
            </a:endParaRPr>
          </a:p>
        </p:txBody>
      </p:sp>
      <p:sp>
        <p:nvSpPr>
          <p:cNvPr id="8" name="TextBox 7">
            <a:extLst>
              <a:ext uri="{FF2B5EF4-FFF2-40B4-BE49-F238E27FC236}">
                <a16:creationId xmlns:a16="http://schemas.microsoft.com/office/drawing/2014/main" id="{6077CE75-A8AC-F643-33AB-0AB7BC68FDCB}"/>
              </a:ext>
            </a:extLst>
          </p:cNvPr>
          <p:cNvSpPr txBox="1"/>
          <p:nvPr/>
        </p:nvSpPr>
        <p:spPr>
          <a:xfrm>
            <a:off x="537240" y="2921078"/>
            <a:ext cx="3385163" cy="2308324"/>
          </a:xfrm>
          <a:prstGeom prst="rect">
            <a:avLst/>
          </a:prstGeom>
          <a:solidFill>
            <a:schemeClr val="bg1"/>
          </a:solidFill>
          <a:ln w="12700">
            <a:noFill/>
          </a:ln>
        </p:spPr>
        <p:txBody>
          <a:bodyPr wrap="square" rtlCol="0">
            <a:spAutoFit/>
          </a:bodyPr>
          <a:lstStyle/>
          <a:p>
            <a:r>
              <a:rPr lang="en-GB" sz="1600" dirty="0">
                <a:latin typeface="Segoe UI" panose="020B0502040204020203" pitchFamily="34" charset="0"/>
                <a:cs typeface="Segoe UI" panose="020B0502040204020203" pitchFamily="34" charset="0"/>
              </a:rPr>
              <a:t>Understanding your customers:</a:t>
            </a:r>
          </a:p>
          <a:p>
            <a:endParaRPr lang="en-GB" sz="1600" dirty="0">
              <a:latin typeface="Segoe UI" panose="020B0502040204020203" pitchFamily="34" charset="0"/>
              <a:cs typeface="Segoe UI" panose="020B0502040204020203" pitchFamily="34" charset="0"/>
            </a:endParaRPr>
          </a:p>
          <a:p>
            <a:r>
              <a:rPr lang="en-GB" sz="1600" b="1" dirty="0">
                <a:latin typeface="Segoe UI" panose="020B0502040204020203" pitchFamily="34" charset="0"/>
                <a:cs typeface="Segoe UI" panose="020B0502040204020203" pitchFamily="34" charset="0"/>
              </a:rPr>
              <a:t>WHO</a:t>
            </a:r>
            <a:r>
              <a:rPr lang="en-GB" sz="1600" dirty="0">
                <a:latin typeface="Segoe UI" panose="020B0502040204020203" pitchFamily="34" charset="0"/>
                <a:cs typeface="Segoe UI" panose="020B0502040204020203" pitchFamily="34" charset="0"/>
              </a:rPr>
              <a:t> they are</a:t>
            </a:r>
          </a:p>
          <a:p>
            <a:endParaRPr lang="en-GB" sz="1600" dirty="0">
              <a:latin typeface="Segoe UI" panose="020B0502040204020203" pitchFamily="34" charset="0"/>
              <a:cs typeface="Segoe UI" panose="020B0502040204020203" pitchFamily="34" charset="0"/>
            </a:endParaRPr>
          </a:p>
          <a:p>
            <a:r>
              <a:rPr lang="en-GB" sz="1600" b="1" dirty="0">
                <a:latin typeface="Segoe UI" panose="020B0502040204020203" pitchFamily="34" charset="0"/>
                <a:cs typeface="Segoe UI" panose="020B0502040204020203" pitchFamily="34" charset="0"/>
              </a:rPr>
              <a:t>WHAT</a:t>
            </a:r>
            <a:r>
              <a:rPr lang="en-GB" sz="1600" dirty="0">
                <a:latin typeface="Segoe UI" panose="020B0502040204020203" pitchFamily="34" charset="0"/>
                <a:cs typeface="Segoe UI" panose="020B0502040204020203" pitchFamily="34" charset="0"/>
              </a:rPr>
              <a:t> characteristics they share</a:t>
            </a:r>
          </a:p>
          <a:p>
            <a:endParaRPr lang="en-GB" sz="1600" dirty="0">
              <a:latin typeface="Segoe UI" panose="020B0502040204020203" pitchFamily="34" charset="0"/>
              <a:cs typeface="Segoe UI" panose="020B0502040204020203" pitchFamily="34" charset="0"/>
            </a:endParaRPr>
          </a:p>
          <a:p>
            <a:r>
              <a:rPr lang="en-GB" sz="1600" b="1" dirty="0">
                <a:latin typeface="Segoe UI" panose="020B0502040204020203" pitchFamily="34" charset="0"/>
                <a:cs typeface="Segoe UI" panose="020B0502040204020203" pitchFamily="34" charset="0"/>
              </a:rPr>
              <a:t>WHERE</a:t>
            </a:r>
            <a:r>
              <a:rPr lang="en-GB" sz="1600" dirty="0">
                <a:latin typeface="Segoe UI" panose="020B0502040204020203" pitchFamily="34" charset="0"/>
                <a:cs typeface="Segoe UI" panose="020B0502040204020203" pitchFamily="34" charset="0"/>
              </a:rPr>
              <a:t> they come from</a:t>
            </a:r>
          </a:p>
          <a:p>
            <a:endParaRPr lang="en-GB" sz="1600" b="1" dirty="0">
              <a:latin typeface="Segoe UI" panose="020B0502040204020203" pitchFamily="34" charset="0"/>
              <a:cs typeface="Segoe UI" panose="020B0502040204020203" pitchFamily="34" charset="0"/>
            </a:endParaRPr>
          </a:p>
          <a:p>
            <a:r>
              <a:rPr lang="en-GB" sz="1600" b="1" dirty="0">
                <a:latin typeface="Segoe UI" panose="020B0502040204020203" pitchFamily="34" charset="0"/>
                <a:cs typeface="Segoe UI" panose="020B0502040204020203" pitchFamily="34" charset="0"/>
              </a:rPr>
              <a:t>HOW?</a:t>
            </a:r>
            <a:endParaRPr lang="en-GB" sz="16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2751025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28">
            <a:extLst>
              <a:ext uri="{FF2B5EF4-FFF2-40B4-BE49-F238E27FC236}">
                <a16:creationId xmlns:a16="http://schemas.microsoft.com/office/drawing/2014/main" id="{9B45BA4C-9B54-4496-821F-9E0985CA9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50596D66-40E4-C084-378A-E00831A29719}"/>
              </a:ext>
            </a:extLst>
          </p:cNvPr>
          <p:cNvPicPr>
            <a:picLocks noChangeAspect="1"/>
          </p:cNvPicPr>
          <p:nvPr/>
        </p:nvPicPr>
        <p:blipFill rotWithShape="1">
          <a:blip r:embed="rId2">
            <a:duotone>
              <a:schemeClr val="bg2">
                <a:shade val="45000"/>
                <a:satMod val="135000"/>
              </a:schemeClr>
              <a:prstClr val="white"/>
            </a:duotone>
          </a:blip>
          <a:srcRect l="561" r="32337" b="-2"/>
          <a:stretch/>
        </p:blipFill>
        <p:spPr>
          <a:xfrm>
            <a:off x="5349241" y="10"/>
            <a:ext cx="6842759" cy="6857990"/>
          </a:xfrm>
          <a:prstGeom prst="rect">
            <a:avLst/>
          </a:prstGeom>
        </p:spPr>
      </p:pic>
      <p:sp>
        <p:nvSpPr>
          <p:cNvPr id="4" name="TextBox 3">
            <a:extLst>
              <a:ext uri="{FF2B5EF4-FFF2-40B4-BE49-F238E27FC236}">
                <a16:creationId xmlns:a16="http://schemas.microsoft.com/office/drawing/2014/main" id="{1C97A9A3-6E41-0D95-7701-DA5CE67A6E95}"/>
              </a:ext>
            </a:extLst>
          </p:cNvPr>
          <p:cNvSpPr txBox="1"/>
          <p:nvPr/>
        </p:nvSpPr>
        <p:spPr>
          <a:xfrm>
            <a:off x="492761" y="1298368"/>
            <a:ext cx="2834901" cy="2130631"/>
          </a:xfrm>
          <a:prstGeom prst="rect">
            <a:avLst/>
          </a:prstGeom>
        </p:spPr>
        <p:txBody>
          <a:bodyPr vert="horz" lIns="91440" tIns="45720" rIns="91440" bIns="45720" rtlCol="0" anchor="ctr">
            <a:normAutofit fontScale="85000" lnSpcReduction="20000"/>
          </a:bodyPr>
          <a:lstStyle/>
          <a:p>
            <a:pPr>
              <a:lnSpc>
                <a:spcPct val="95000"/>
              </a:lnSpc>
              <a:spcBef>
                <a:spcPct val="0"/>
              </a:spcBef>
              <a:spcAft>
                <a:spcPts val="600"/>
              </a:spcAft>
            </a:pPr>
            <a:r>
              <a:rPr lang="en-US" sz="3900" spc="-50" dirty="0">
                <a:solidFill>
                  <a:schemeClr val="bg1"/>
                </a:solidFill>
                <a:latin typeface="Segoe UI" panose="020B0502040204020203" pitchFamily="34" charset="0"/>
                <a:ea typeface="+mj-ea"/>
                <a:cs typeface="Segoe UI" panose="020B0502040204020203" pitchFamily="34" charset="0"/>
              </a:rPr>
              <a:t>Retail and </a:t>
            </a:r>
            <a:r>
              <a:rPr lang="en-US" sz="4200" b="1" spc="-50" dirty="0">
                <a:latin typeface="Segoe UI" panose="020B0502040204020203" pitchFamily="34" charset="0"/>
                <a:ea typeface="+mj-ea"/>
                <a:cs typeface="Segoe UI" panose="020B0502040204020203" pitchFamily="34" charset="0"/>
              </a:rPr>
              <a:t>Store Catchments</a:t>
            </a:r>
            <a:r>
              <a:rPr lang="en-US" sz="3900" b="1" spc="-50" dirty="0">
                <a:latin typeface="Segoe UI" panose="020B0502040204020203" pitchFamily="34" charset="0"/>
                <a:ea typeface="+mj-ea"/>
                <a:cs typeface="Segoe UI" panose="020B0502040204020203" pitchFamily="34" charset="0"/>
              </a:rPr>
              <a:t> </a:t>
            </a:r>
            <a:r>
              <a:rPr lang="en-US" sz="3900" spc="-50" dirty="0">
                <a:solidFill>
                  <a:schemeClr val="bg1"/>
                </a:solidFill>
                <a:latin typeface="Segoe UI" panose="020B0502040204020203" pitchFamily="34" charset="0"/>
                <a:ea typeface="+mj-ea"/>
                <a:cs typeface="Segoe UI" panose="020B0502040204020203" pitchFamily="34" charset="0"/>
              </a:rPr>
              <a:t>: </a:t>
            </a:r>
            <a:br>
              <a:rPr lang="en-US" sz="3900" spc="-50" dirty="0">
                <a:solidFill>
                  <a:schemeClr val="bg1"/>
                </a:solidFill>
                <a:latin typeface="Segoe UI" panose="020B0502040204020203" pitchFamily="34" charset="0"/>
                <a:ea typeface="+mj-ea"/>
                <a:cs typeface="Segoe UI" panose="020B0502040204020203" pitchFamily="34" charset="0"/>
              </a:rPr>
            </a:br>
            <a:r>
              <a:rPr lang="en-US" sz="3900" spc="-50" dirty="0">
                <a:solidFill>
                  <a:schemeClr val="bg1"/>
                </a:solidFill>
                <a:latin typeface="Segoe UI" panose="020B0502040204020203" pitchFamily="34" charset="0"/>
                <a:ea typeface="+mj-ea"/>
                <a:cs typeface="Segoe UI" panose="020B0502040204020203" pitchFamily="34" charset="0"/>
              </a:rPr>
              <a:t>Approach</a:t>
            </a:r>
          </a:p>
        </p:txBody>
      </p:sp>
      <p:sp>
        <p:nvSpPr>
          <p:cNvPr id="8" name="TextBox 7">
            <a:extLst>
              <a:ext uri="{FF2B5EF4-FFF2-40B4-BE49-F238E27FC236}">
                <a16:creationId xmlns:a16="http://schemas.microsoft.com/office/drawing/2014/main" id="{6077CE75-A8AC-F643-33AB-0AB7BC68FDCB}"/>
              </a:ext>
            </a:extLst>
          </p:cNvPr>
          <p:cNvSpPr txBox="1"/>
          <p:nvPr/>
        </p:nvSpPr>
        <p:spPr>
          <a:xfrm>
            <a:off x="537240" y="2921078"/>
            <a:ext cx="3385163" cy="2308324"/>
          </a:xfrm>
          <a:prstGeom prst="rect">
            <a:avLst/>
          </a:prstGeom>
          <a:solidFill>
            <a:schemeClr val="bg1"/>
          </a:solidFill>
          <a:ln w="12700">
            <a:noFill/>
          </a:ln>
        </p:spPr>
        <p:txBody>
          <a:bodyPr wrap="square" rtlCol="0">
            <a:spAutoFit/>
          </a:bodyPr>
          <a:lstStyle/>
          <a:p>
            <a:r>
              <a:rPr lang="en-GB" sz="1600" dirty="0">
                <a:latin typeface="Segoe UI" panose="020B0502040204020203" pitchFamily="34" charset="0"/>
                <a:cs typeface="Segoe UI" panose="020B0502040204020203" pitchFamily="34" charset="0"/>
              </a:rPr>
              <a:t>Understanding your customers:</a:t>
            </a:r>
          </a:p>
          <a:p>
            <a:endParaRPr lang="en-GB" sz="1600" dirty="0">
              <a:latin typeface="Segoe UI" panose="020B0502040204020203" pitchFamily="34" charset="0"/>
              <a:cs typeface="Segoe UI" panose="020B0502040204020203" pitchFamily="34" charset="0"/>
            </a:endParaRPr>
          </a:p>
          <a:p>
            <a:r>
              <a:rPr lang="en-GB" sz="1600" b="1" dirty="0">
                <a:latin typeface="Segoe UI" panose="020B0502040204020203" pitchFamily="34" charset="0"/>
                <a:cs typeface="Segoe UI" panose="020B0502040204020203" pitchFamily="34" charset="0"/>
              </a:rPr>
              <a:t>WHO</a:t>
            </a:r>
            <a:r>
              <a:rPr lang="en-GB" sz="1600" dirty="0">
                <a:latin typeface="Segoe UI" panose="020B0502040204020203" pitchFamily="34" charset="0"/>
                <a:cs typeface="Segoe UI" panose="020B0502040204020203" pitchFamily="34" charset="0"/>
              </a:rPr>
              <a:t> they are</a:t>
            </a:r>
          </a:p>
          <a:p>
            <a:endParaRPr lang="en-GB" sz="1600" dirty="0">
              <a:latin typeface="Segoe UI" panose="020B0502040204020203" pitchFamily="34" charset="0"/>
              <a:cs typeface="Segoe UI" panose="020B0502040204020203" pitchFamily="34" charset="0"/>
            </a:endParaRPr>
          </a:p>
          <a:p>
            <a:r>
              <a:rPr lang="en-GB" sz="1600" b="1" dirty="0">
                <a:latin typeface="Segoe UI" panose="020B0502040204020203" pitchFamily="34" charset="0"/>
                <a:cs typeface="Segoe UI" panose="020B0502040204020203" pitchFamily="34" charset="0"/>
              </a:rPr>
              <a:t>WHAT</a:t>
            </a:r>
            <a:r>
              <a:rPr lang="en-GB" sz="1600" dirty="0">
                <a:latin typeface="Segoe UI" panose="020B0502040204020203" pitchFamily="34" charset="0"/>
                <a:cs typeface="Segoe UI" panose="020B0502040204020203" pitchFamily="34" charset="0"/>
              </a:rPr>
              <a:t> characteristics they share</a:t>
            </a:r>
          </a:p>
          <a:p>
            <a:endParaRPr lang="en-GB" sz="1600" dirty="0">
              <a:latin typeface="Segoe UI" panose="020B0502040204020203" pitchFamily="34" charset="0"/>
              <a:cs typeface="Segoe UI" panose="020B0502040204020203" pitchFamily="34" charset="0"/>
            </a:endParaRPr>
          </a:p>
          <a:p>
            <a:r>
              <a:rPr lang="en-GB" sz="1600" b="1" dirty="0">
                <a:latin typeface="Segoe UI" panose="020B0502040204020203" pitchFamily="34" charset="0"/>
                <a:cs typeface="Segoe UI" panose="020B0502040204020203" pitchFamily="34" charset="0"/>
              </a:rPr>
              <a:t>WHERE</a:t>
            </a:r>
            <a:r>
              <a:rPr lang="en-GB" sz="1600" dirty="0">
                <a:latin typeface="Segoe UI" panose="020B0502040204020203" pitchFamily="34" charset="0"/>
                <a:cs typeface="Segoe UI" panose="020B0502040204020203" pitchFamily="34" charset="0"/>
              </a:rPr>
              <a:t> they come from</a:t>
            </a:r>
          </a:p>
          <a:p>
            <a:endParaRPr lang="en-GB" sz="1600" dirty="0">
              <a:latin typeface="Segoe UI" panose="020B0502040204020203" pitchFamily="34" charset="0"/>
              <a:cs typeface="Segoe UI" panose="020B0502040204020203" pitchFamily="34" charset="0"/>
            </a:endParaRPr>
          </a:p>
          <a:p>
            <a:r>
              <a:rPr lang="en-GB" sz="1600" b="1" dirty="0">
                <a:latin typeface="Segoe UI" panose="020B0502040204020203" pitchFamily="34" charset="0"/>
                <a:cs typeface="Segoe UI" panose="020B0502040204020203" pitchFamily="34" charset="0"/>
              </a:rPr>
              <a:t>HOW?</a:t>
            </a:r>
          </a:p>
        </p:txBody>
      </p:sp>
      <p:pic>
        <p:nvPicPr>
          <p:cNvPr id="10" name="Picture 9">
            <a:extLst>
              <a:ext uri="{FF2B5EF4-FFF2-40B4-BE49-F238E27FC236}">
                <a16:creationId xmlns:a16="http://schemas.microsoft.com/office/drawing/2014/main" id="{9B61F6BB-E28C-3A6A-33CA-1663947BDE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24919" y="1695461"/>
            <a:ext cx="5836412" cy="4158691"/>
          </a:xfrm>
          <a:prstGeom prst="rect">
            <a:avLst/>
          </a:prstGeom>
          <a:ln>
            <a:noFill/>
          </a:ln>
          <a:effectLst>
            <a:outerShdw blurRad="190500" algn="tl" rotWithShape="0">
              <a:srgbClr val="000000">
                <a:alpha val="70000"/>
              </a:srgbClr>
            </a:outerShdw>
          </a:effectLst>
        </p:spPr>
      </p:pic>
      <p:pic>
        <p:nvPicPr>
          <p:cNvPr id="7" name="Picture 6">
            <a:extLst>
              <a:ext uri="{FF2B5EF4-FFF2-40B4-BE49-F238E27FC236}">
                <a16:creationId xmlns:a16="http://schemas.microsoft.com/office/drawing/2014/main" id="{E6459E78-3F73-1888-7AA9-989D14A4C41A}"/>
              </a:ext>
            </a:extLst>
          </p:cNvPr>
          <p:cNvPicPr>
            <a:picLocks noChangeAspect="1"/>
          </p:cNvPicPr>
          <p:nvPr/>
        </p:nvPicPr>
        <p:blipFill>
          <a:blip r:embed="rId4"/>
          <a:stretch>
            <a:fillRect/>
          </a:stretch>
        </p:blipFill>
        <p:spPr>
          <a:xfrm>
            <a:off x="4365076" y="1411134"/>
            <a:ext cx="2540131" cy="952549"/>
          </a:xfrm>
          <a:prstGeom prst="rect">
            <a:avLst/>
          </a:prstGeom>
          <a:ln>
            <a:noFill/>
          </a:ln>
          <a:effectLst>
            <a:outerShdw blurRad="190500" algn="tl" rotWithShape="0">
              <a:srgbClr val="000000">
                <a:alpha val="70000"/>
              </a:srgbClr>
            </a:outerShdw>
          </a:effectLst>
        </p:spPr>
      </p:pic>
      <p:pic>
        <p:nvPicPr>
          <p:cNvPr id="12" name="Picture 11" descr="Diagram, engineering drawing&#10;&#10;Description automatically generated">
            <a:extLst>
              <a:ext uri="{FF2B5EF4-FFF2-40B4-BE49-F238E27FC236}">
                <a16:creationId xmlns:a16="http://schemas.microsoft.com/office/drawing/2014/main" id="{62A5C439-695A-5381-40AC-DCD099C7C2F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054088" y="784719"/>
            <a:ext cx="2022577" cy="1537158"/>
          </a:xfrm>
          <a:prstGeom prst="rect">
            <a:avLst/>
          </a:prstGeom>
          <a:ln>
            <a:noFill/>
          </a:ln>
          <a:effectLst>
            <a:outerShdw blurRad="190500" algn="tl" rotWithShape="0">
              <a:srgbClr val="000000">
                <a:alpha val="70000"/>
              </a:srgbClr>
            </a:outerShdw>
          </a:effectLst>
        </p:spPr>
      </p:pic>
      <p:pic>
        <p:nvPicPr>
          <p:cNvPr id="13" name="Picture 12">
            <a:extLst>
              <a:ext uri="{FF2B5EF4-FFF2-40B4-BE49-F238E27FC236}">
                <a16:creationId xmlns:a16="http://schemas.microsoft.com/office/drawing/2014/main" id="{6BB4E7CF-5017-1413-AEC2-84231C2F34B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317265" y="918829"/>
            <a:ext cx="644066" cy="379539"/>
          </a:xfrm>
          <a:prstGeom prst="rect">
            <a:avLst/>
          </a:prstGeom>
        </p:spPr>
      </p:pic>
    </p:spTree>
    <p:extLst>
      <p:ext uri="{BB962C8B-B14F-4D97-AF65-F5344CB8AC3E}">
        <p14:creationId xmlns:p14="http://schemas.microsoft.com/office/powerpoint/2010/main" val="28924603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28">
            <a:extLst>
              <a:ext uri="{FF2B5EF4-FFF2-40B4-BE49-F238E27FC236}">
                <a16:creationId xmlns:a16="http://schemas.microsoft.com/office/drawing/2014/main" id="{9B45BA4C-9B54-4496-821F-9E0985CA9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64C630D0-968E-3C2D-B298-3830687A432B}"/>
              </a:ext>
            </a:extLst>
          </p:cNvPr>
          <p:cNvSpPr txBox="1"/>
          <p:nvPr/>
        </p:nvSpPr>
        <p:spPr>
          <a:xfrm>
            <a:off x="546684" y="797098"/>
            <a:ext cx="4856480" cy="2913796"/>
          </a:xfrm>
          <a:prstGeom prst="rect">
            <a:avLst/>
          </a:prstGeom>
        </p:spPr>
        <p:txBody>
          <a:bodyPr vert="horz" lIns="91440" tIns="45720" rIns="91440" bIns="45720" rtlCol="0" anchor="ctr">
            <a:normAutofit fontScale="92500" lnSpcReduction="10000"/>
          </a:bodyPr>
          <a:lstStyle/>
          <a:p>
            <a:pPr>
              <a:lnSpc>
                <a:spcPct val="95000"/>
              </a:lnSpc>
              <a:spcBef>
                <a:spcPct val="0"/>
              </a:spcBef>
              <a:spcAft>
                <a:spcPts val="600"/>
              </a:spcAft>
            </a:pPr>
            <a:r>
              <a:rPr lang="en-US" sz="4200" spc="-50" dirty="0">
                <a:latin typeface="Segoe UI" panose="020B0502040204020203" pitchFamily="34" charset="0"/>
                <a:ea typeface="+mj-ea"/>
                <a:cs typeface="Segoe UI" panose="020B0502040204020203" pitchFamily="34" charset="0"/>
              </a:rPr>
              <a:t>Retail and Geodemographics: </a:t>
            </a:r>
            <a:br>
              <a:rPr lang="en-US" sz="4200" spc="-50" dirty="0">
                <a:latin typeface="Segoe UI" panose="020B0502040204020203" pitchFamily="34" charset="0"/>
                <a:ea typeface="+mj-ea"/>
                <a:cs typeface="Segoe UI" panose="020B0502040204020203" pitchFamily="34" charset="0"/>
              </a:rPr>
            </a:br>
            <a:r>
              <a:rPr lang="en-US" sz="4200" spc="-50" dirty="0">
                <a:latin typeface="Segoe UI" panose="020B0502040204020203" pitchFamily="34" charset="0"/>
                <a:ea typeface="+mj-ea"/>
                <a:cs typeface="Segoe UI" panose="020B0502040204020203" pitchFamily="34" charset="0"/>
              </a:rPr>
              <a:t>A Spatial Data Science Approach</a:t>
            </a:r>
          </a:p>
          <a:p>
            <a:pPr>
              <a:lnSpc>
                <a:spcPct val="95000"/>
              </a:lnSpc>
              <a:spcBef>
                <a:spcPct val="0"/>
              </a:spcBef>
              <a:spcAft>
                <a:spcPts val="600"/>
              </a:spcAft>
            </a:pPr>
            <a:r>
              <a:rPr lang="en-US" sz="2400" spc="-50" dirty="0">
                <a:latin typeface="Segoe UI" panose="020B0502040204020203" pitchFamily="34" charset="0"/>
                <a:ea typeface="+mj-ea"/>
                <a:cs typeface="Segoe UI" panose="020B0502040204020203" pitchFamily="34" charset="0"/>
              </a:rPr>
              <a:t>Patrick Ballantyne, </a:t>
            </a:r>
            <a:br>
              <a:rPr lang="en-US" sz="2400" spc="-50" dirty="0">
                <a:latin typeface="Segoe UI" panose="020B0502040204020203" pitchFamily="34" charset="0"/>
                <a:ea typeface="+mj-ea"/>
                <a:cs typeface="Segoe UI" panose="020B0502040204020203" pitchFamily="34" charset="0"/>
              </a:rPr>
            </a:br>
            <a:r>
              <a:rPr lang="en-US" sz="2400" spc="-50" dirty="0">
                <a:latin typeface="Segoe UI" panose="020B0502040204020203" pitchFamily="34" charset="0"/>
                <a:ea typeface="+mj-ea"/>
                <a:cs typeface="Segoe UI" panose="020B0502040204020203" pitchFamily="34" charset="0"/>
              </a:rPr>
              <a:t>University of Liverpool </a:t>
            </a:r>
          </a:p>
        </p:txBody>
      </p:sp>
      <p:pic>
        <p:nvPicPr>
          <p:cNvPr id="11" name="Picture 10">
            <a:extLst>
              <a:ext uri="{FF2B5EF4-FFF2-40B4-BE49-F238E27FC236}">
                <a16:creationId xmlns:a16="http://schemas.microsoft.com/office/drawing/2014/main" id="{103FA2A4-0439-CD22-4EC1-C1BD0191B844}"/>
              </a:ext>
            </a:extLst>
          </p:cNvPr>
          <p:cNvPicPr>
            <a:picLocks noChangeAspect="1"/>
          </p:cNvPicPr>
          <p:nvPr/>
        </p:nvPicPr>
        <p:blipFill rotWithShape="1">
          <a:blip r:embed="rId3"/>
          <a:srcRect l="561" r="32337" b="-2"/>
          <a:stretch/>
        </p:blipFill>
        <p:spPr>
          <a:xfrm>
            <a:off x="5349241" y="10"/>
            <a:ext cx="6842759" cy="6857990"/>
          </a:xfrm>
          <a:prstGeom prst="rect">
            <a:avLst/>
          </a:prstGeom>
        </p:spPr>
      </p:pic>
      <p:pic>
        <p:nvPicPr>
          <p:cNvPr id="5" name="Picture 4">
            <a:extLst>
              <a:ext uri="{FF2B5EF4-FFF2-40B4-BE49-F238E27FC236}">
                <a16:creationId xmlns:a16="http://schemas.microsoft.com/office/drawing/2014/main" id="{918E3DDB-74EC-4E5C-A1D6-4E10397ECB2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0165" y="3957758"/>
            <a:ext cx="2311004" cy="2350018"/>
          </a:xfrm>
          <a:prstGeom prst="rect">
            <a:avLst/>
          </a:prstGeom>
          <a:ln>
            <a:noFill/>
          </a:ln>
          <a:effectLst>
            <a:outerShdw blurRad="190500" algn="tl" rotWithShape="0">
              <a:srgbClr val="000000">
                <a:alpha val="70000"/>
              </a:srgbClr>
            </a:outerShdw>
          </a:effectLst>
        </p:spPr>
      </p:pic>
      <p:pic>
        <p:nvPicPr>
          <p:cNvPr id="8" name="Picture 7">
            <a:extLst>
              <a:ext uri="{FF2B5EF4-FFF2-40B4-BE49-F238E27FC236}">
                <a16:creationId xmlns:a16="http://schemas.microsoft.com/office/drawing/2014/main" id="{FAFDE188-28D3-CFD1-3C8E-7B2598CD013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35339" y="3831733"/>
            <a:ext cx="1725278" cy="1293958"/>
          </a:xfrm>
          <a:prstGeom prst="rect">
            <a:avLst/>
          </a:prstGeom>
          <a:ln>
            <a:noFill/>
          </a:ln>
          <a:effectLst>
            <a:outerShdw blurRad="190500" algn="tl" rotWithShape="0">
              <a:srgbClr val="000000">
                <a:alpha val="70000"/>
              </a:srgbClr>
            </a:outerShdw>
          </a:effectLst>
        </p:spPr>
      </p:pic>
      <p:pic>
        <p:nvPicPr>
          <p:cNvPr id="10" name="Picture 9">
            <a:extLst>
              <a:ext uri="{FF2B5EF4-FFF2-40B4-BE49-F238E27FC236}">
                <a16:creationId xmlns:a16="http://schemas.microsoft.com/office/drawing/2014/main" id="{8CC268B6-4DD0-ACBA-5972-0CE5B1D90A1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935339" y="5246101"/>
            <a:ext cx="1725278" cy="1293959"/>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8272416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28">
            <a:extLst>
              <a:ext uri="{FF2B5EF4-FFF2-40B4-BE49-F238E27FC236}">
                <a16:creationId xmlns:a16="http://schemas.microsoft.com/office/drawing/2014/main" id="{9B45BA4C-9B54-4496-821F-9E0985CA9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50596D66-40E4-C084-378A-E00831A29719}"/>
              </a:ext>
            </a:extLst>
          </p:cNvPr>
          <p:cNvPicPr>
            <a:picLocks noChangeAspect="1"/>
          </p:cNvPicPr>
          <p:nvPr/>
        </p:nvPicPr>
        <p:blipFill rotWithShape="1">
          <a:blip r:embed="rId2">
            <a:duotone>
              <a:schemeClr val="bg2">
                <a:shade val="45000"/>
                <a:satMod val="135000"/>
              </a:schemeClr>
              <a:prstClr val="white"/>
            </a:duotone>
          </a:blip>
          <a:srcRect l="561" r="32337" b="-2"/>
          <a:stretch/>
        </p:blipFill>
        <p:spPr>
          <a:xfrm>
            <a:off x="5349241" y="10"/>
            <a:ext cx="6842759" cy="6857990"/>
          </a:xfrm>
          <a:prstGeom prst="rect">
            <a:avLst/>
          </a:prstGeom>
        </p:spPr>
      </p:pic>
      <p:pic>
        <p:nvPicPr>
          <p:cNvPr id="5" name="Picture 4" descr="Map&#10;&#10;Description automatically generated">
            <a:extLst>
              <a:ext uri="{FF2B5EF4-FFF2-40B4-BE49-F238E27FC236}">
                <a16:creationId xmlns:a16="http://schemas.microsoft.com/office/drawing/2014/main" id="{64241EC7-E231-AC95-2997-42F10D06908B}"/>
              </a:ext>
            </a:extLst>
          </p:cNvPr>
          <p:cNvPicPr>
            <a:picLocks noChangeAspect="1"/>
          </p:cNvPicPr>
          <p:nvPr/>
        </p:nvPicPr>
        <p:blipFill rotWithShape="1">
          <a:blip r:embed="rId3">
            <a:extLst>
              <a:ext uri="{28A0092B-C50C-407E-A947-70E740481C1C}">
                <a14:useLocalDpi xmlns:a14="http://schemas.microsoft.com/office/drawing/2010/main" val="0"/>
              </a:ext>
            </a:extLst>
          </a:blip>
          <a:srcRect t="2724" b="2839"/>
          <a:stretch/>
        </p:blipFill>
        <p:spPr>
          <a:xfrm>
            <a:off x="5982263" y="1267904"/>
            <a:ext cx="5576711" cy="3949831"/>
          </a:xfrm>
          <a:prstGeom prst="rect">
            <a:avLst/>
          </a:prstGeom>
          <a:ln>
            <a:noFill/>
          </a:ln>
          <a:effectLst>
            <a:outerShdw blurRad="190500" algn="tl" rotWithShape="0">
              <a:srgbClr val="000000">
                <a:alpha val="70000"/>
              </a:srgbClr>
            </a:outerShdw>
          </a:effectLst>
        </p:spPr>
      </p:pic>
      <p:sp>
        <p:nvSpPr>
          <p:cNvPr id="3" name="TextBox 2">
            <a:extLst>
              <a:ext uri="{FF2B5EF4-FFF2-40B4-BE49-F238E27FC236}">
                <a16:creationId xmlns:a16="http://schemas.microsoft.com/office/drawing/2014/main" id="{608E2E46-8D4C-E6B3-9328-BDB40274ADC8}"/>
              </a:ext>
            </a:extLst>
          </p:cNvPr>
          <p:cNvSpPr txBox="1"/>
          <p:nvPr/>
        </p:nvSpPr>
        <p:spPr>
          <a:xfrm>
            <a:off x="5982264" y="5304311"/>
            <a:ext cx="5576711" cy="400110"/>
          </a:xfrm>
          <a:prstGeom prst="rect">
            <a:avLst/>
          </a:prstGeom>
          <a:solidFill>
            <a:schemeClr val="bg1"/>
          </a:solidFill>
          <a:ln w="12700">
            <a:solidFill>
              <a:schemeClr val="tx1"/>
            </a:solidFill>
          </a:ln>
        </p:spPr>
        <p:txBody>
          <a:bodyPr wrap="square" rtlCol="0">
            <a:spAutoFit/>
          </a:bodyPr>
          <a:lstStyle/>
          <a:p>
            <a:r>
              <a:rPr lang="en-GB" sz="1000" dirty="0">
                <a:latin typeface="Segoe UI" panose="020B0502040204020203" pitchFamily="34" charset="0"/>
                <a:cs typeface="Segoe UI" panose="020B0502040204020203" pitchFamily="34" charset="0"/>
              </a:rPr>
              <a:t>Ballantyne et al. (2022) Integrating the who, what and where of American retail centre agglomerations. </a:t>
            </a:r>
            <a:r>
              <a:rPr lang="en-GB" sz="1000" i="1" dirty="0">
                <a:latin typeface="Segoe UI" panose="020B0502040204020203" pitchFamily="34" charset="0"/>
                <a:cs typeface="Segoe UI" panose="020B0502040204020203" pitchFamily="34" charset="0"/>
              </a:rPr>
              <a:t>Annals of the American Association of Geographers.</a:t>
            </a:r>
            <a:endParaRPr lang="en-GB" sz="1000" dirty="0">
              <a:latin typeface="Segoe UI" panose="020B0502040204020203" pitchFamily="34" charset="0"/>
              <a:cs typeface="Segoe UI" panose="020B0502040204020203" pitchFamily="34" charset="0"/>
            </a:endParaRPr>
          </a:p>
        </p:txBody>
      </p:sp>
      <p:pic>
        <p:nvPicPr>
          <p:cNvPr id="7" name="Picture 6" descr="Diagram, engineering drawing&#10;&#10;Description automatically generated">
            <a:extLst>
              <a:ext uri="{FF2B5EF4-FFF2-40B4-BE49-F238E27FC236}">
                <a16:creationId xmlns:a16="http://schemas.microsoft.com/office/drawing/2014/main" id="{1862A706-DDF5-246B-F4A4-11FCA31DBA5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14508" y="137867"/>
            <a:ext cx="2022577" cy="1537158"/>
          </a:xfrm>
          <a:prstGeom prst="rect">
            <a:avLst/>
          </a:prstGeom>
          <a:ln>
            <a:noFill/>
          </a:ln>
          <a:effectLst>
            <a:outerShdw blurRad="190500" algn="tl" rotWithShape="0">
              <a:srgbClr val="000000">
                <a:alpha val="70000"/>
              </a:srgbClr>
            </a:outerShdw>
          </a:effectLst>
        </p:spPr>
      </p:pic>
      <p:pic>
        <p:nvPicPr>
          <p:cNvPr id="9" name="Picture 8">
            <a:extLst>
              <a:ext uri="{FF2B5EF4-FFF2-40B4-BE49-F238E27FC236}">
                <a16:creationId xmlns:a16="http://schemas.microsoft.com/office/drawing/2014/main" id="{D6243BDA-B498-F099-F487-4D55CC22F4C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275061" y="196845"/>
            <a:ext cx="644066" cy="379539"/>
          </a:xfrm>
          <a:prstGeom prst="rect">
            <a:avLst/>
          </a:prstGeom>
        </p:spPr>
      </p:pic>
      <p:sp>
        <p:nvSpPr>
          <p:cNvPr id="10" name="TextBox 9">
            <a:extLst>
              <a:ext uri="{FF2B5EF4-FFF2-40B4-BE49-F238E27FC236}">
                <a16:creationId xmlns:a16="http://schemas.microsoft.com/office/drawing/2014/main" id="{772454F0-F4E1-29F3-F87D-2177D65B9847}"/>
              </a:ext>
            </a:extLst>
          </p:cNvPr>
          <p:cNvSpPr txBox="1"/>
          <p:nvPr/>
        </p:nvSpPr>
        <p:spPr>
          <a:xfrm>
            <a:off x="492761" y="1298368"/>
            <a:ext cx="2834901" cy="2130631"/>
          </a:xfrm>
          <a:prstGeom prst="rect">
            <a:avLst/>
          </a:prstGeom>
        </p:spPr>
        <p:txBody>
          <a:bodyPr vert="horz" lIns="91440" tIns="45720" rIns="91440" bIns="45720" rtlCol="0" anchor="ctr">
            <a:normAutofit fontScale="85000" lnSpcReduction="20000"/>
          </a:bodyPr>
          <a:lstStyle/>
          <a:p>
            <a:pPr>
              <a:lnSpc>
                <a:spcPct val="95000"/>
              </a:lnSpc>
              <a:spcBef>
                <a:spcPct val="0"/>
              </a:spcBef>
              <a:spcAft>
                <a:spcPts val="600"/>
              </a:spcAft>
            </a:pPr>
            <a:r>
              <a:rPr lang="en-US" sz="3900" spc="-50" dirty="0">
                <a:solidFill>
                  <a:schemeClr val="bg1"/>
                </a:solidFill>
                <a:latin typeface="Segoe UI" panose="020B0502040204020203" pitchFamily="34" charset="0"/>
                <a:ea typeface="+mj-ea"/>
                <a:cs typeface="Segoe UI" panose="020B0502040204020203" pitchFamily="34" charset="0"/>
              </a:rPr>
              <a:t>Retail and </a:t>
            </a:r>
            <a:r>
              <a:rPr lang="en-US" sz="4200" b="1" spc="-50" dirty="0">
                <a:latin typeface="Segoe UI" panose="020B0502040204020203" pitchFamily="34" charset="0"/>
                <a:ea typeface="+mj-ea"/>
                <a:cs typeface="Segoe UI" panose="020B0502040204020203" pitchFamily="34" charset="0"/>
              </a:rPr>
              <a:t>Store Catchments</a:t>
            </a:r>
            <a:r>
              <a:rPr lang="en-US" sz="3900" b="1" spc="-50" dirty="0">
                <a:latin typeface="Segoe UI" panose="020B0502040204020203" pitchFamily="34" charset="0"/>
                <a:ea typeface="+mj-ea"/>
                <a:cs typeface="Segoe UI" panose="020B0502040204020203" pitchFamily="34" charset="0"/>
              </a:rPr>
              <a:t> </a:t>
            </a:r>
            <a:r>
              <a:rPr lang="en-US" sz="3900" spc="-50" dirty="0">
                <a:solidFill>
                  <a:schemeClr val="bg1"/>
                </a:solidFill>
                <a:latin typeface="Segoe UI" panose="020B0502040204020203" pitchFamily="34" charset="0"/>
                <a:ea typeface="+mj-ea"/>
                <a:cs typeface="Segoe UI" panose="020B0502040204020203" pitchFamily="34" charset="0"/>
              </a:rPr>
              <a:t>: </a:t>
            </a:r>
            <a:br>
              <a:rPr lang="en-US" sz="3900" spc="-50" dirty="0">
                <a:solidFill>
                  <a:schemeClr val="bg1"/>
                </a:solidFill>
                <a:latin typeface="Segoe UI" panose="020B0502040204020203" pitchFamily="34" charset="0"/>
                <a:ea typeface="+mj-ea"/>
                <a:cs typeface="Segoe UI" panose="020B0502040204020203" pitchFamily="34" charset="0"/>
              </a:rPr>
            </a:br>
            <a:r>
              <a:rPr lang="en-US" sz="3900" spc="-50" dirty="0">
                <a:solidFill>
                  <a:schemeClr val="bg1"/>
                </a:solidFill>
                <a:latin typeface="Segoe UI" panose="020B0502040204020203" pitchFamily="34" charset="0"/>
                <a:ea typeface="+mj-ea"/>
                <a:cs typeface="Segoe UI" panose="020B0502040204020203" pitchFamily="34" charset="0"/>
              </a:rPr>
              <a:t>Approach</a:t>
            </a:r>
          </a:p>
        </p:txBody>
      </p:sp>
      <p:sp>
        <p:nvSpPr>
          <p:cNvPr id="11" name="TextBox 10">
            <a:extLst>
              <a:ext uri="{FF2B5EF4-FFF2-40B4-BE49-F238E27FC236}">
                <a16:creationId xmlns:a16="http://schemas.microsoft.com/office/drawing/2014/main" id="{01DCFD97-2B38-EE0A-B26C-94F1F2772B9C}"/>
              </a:ext>
            </a:extLst>
          </p:cNvPr>
          <p:cNvSpPr txBox="1"/>
          <p:nvPr/>
        </p:nvSpPr>
        <p:spPr>
          <a:xfrm>
            <a:off x="537240" y="2921078"/>
            <a:ext cx="3385163" cy="2308324"/>
          </a:xfrm>
          <a:prstGeom prst="rect">
            <a:avLst/>
          </a:prstGeom>
          <a:solidFill>
            <a:schemeClr val="bg1"/>
          </a:solidFill>
          <a:ln w="12700">
            <a:noFill/>
          </a:ln>
        </p:spPr>
        <p:txBody>
          <a:bodyPr wrap="square" rtlCol="0">
            <a:spAutoFit/>
          </a:bodyPr>
          <a:lstStyle/>
          <a:p>
            <a:r>
              <a:rPr lang="en-GB" sz="1600" dirty="0">
                <a:latin typeface="Segoe UI" panose="020B0502040204020203" pitchFamily="34" charset="0"/>
                <a:cs typeface="Segoe UI" panose="020B0502040204020203" pitchFamily="34" charset="0"/>
              </a:rPr>
              <a:t>Understanding your customers:</a:t>
            </a:r>
          </a:p>
          <a:p>
            <a:endParaRPr lang="en-GB" sz="1600" dirty="0">
              <a:latin typeface="Segoe UI" panose="020B0502040204020203" pitchFamily="34" charset="0"/>
              <a:cs typeface="Segoe UI" panose="020B0502040204020203" pitchFamily="34" charset="0"/>
            </a:endParaRPr>
          </a:p>
          <a:p>
            <a:r>
              <a:rPr lang="en-GB" sz="1600" b="1" dirty="0">
                <a:latin typeface="Segoe UI" panose="020B0502040204020203" pitchFamily="34" charset="0"/>
                <a:cs typeface="Segoe UI" panose="020B0502040204020203" pitchFamily="34" charset="0"/>
              </a:rPr>
              <a:t>WHO</a:t>
            </a:r>
            <a:r>
              <a:rPr lang="en-GB" sz="1600" dirty="0">
                <a:latin typeface="Segoe UI" panose="020B0502040204020203" pitchFamily="34" charset="0"/>
                <a:cs typeface="Segoe UI" panose="020B0502040204020203" pitchFamily="34" charset="0"/>
              </a:rPr>
              <a:t> they are</a:t>
            </a:r>
          </a:p>
          <a:p>
            <a:endParaRPr lang="en-GB" sz="1600" dirty="0">
              <a:latin typeface="Segoe UI" panose="020B0502040204020203" pitchFamily="34" charset="0"/>
              <a:cs typeface="Segoe UI" panose="020B0502040204020203" pitchFamily="34" charset="0"/>
            </a:endParaRPr>
          </a:p>
          <a:p>
            <a:r>
              <a:rPr lang="en-GB" sz="1600" b="1" dirty="0">
                <a:latin typeface="Segoe UI" panose="020B0502040204020203" pitchFamily="34" charset="0"/>
                <a:cs typeface="Segoe UI" panose="020B0502040204020203" pitchFamily="34" charset="0"/>
              </a:rPr>
              <a:t>WHAT</a:t>
            </a:r>
            <a:r>
              <a:rPr lang="en-GB" sz="1600" dirty="0">
                <a:latin typeface="Segoe UI" panose="020B0502040204020203" pitchFamily="34" charset="0"/>
                <a:cs typeface="Segoe UI" panose="020B0502040204020203" pitchFamily="34" charset="0"/>
              </a:rPr>
              <a:t> characteristics they share</a:t>
            </a:r>
          </a:p>
          <a:p>
            <a:endParaRPr lang="en-GB" sz="1600" dirty="0">
              <a:latin typeface="Segoe UI" panose="020B0502040204020203" pitchFamily="34" charset="0"/>
              <a:cs typeface="Segoe UI" panose="020B0502040204020203" pitchFamily="34" charset="0"/>
            </a:endParaRPr>
          </a:p>
          <a:p>
            <a:r>
              <a:rPr lang="en-GB" sz="1600" b="1" dirty="0">
                <a:latin typeface="Segoe UI" panose="020B0502040204020203" pitchFamily="34" charset="0"/>
                <a:cs typeface="Segoe UI" panose="020B0502040204020203" pitchFamily="34" charset="0"/>
              </a:rPr>
              <a:t>WHERE</a:t>
            </a:r>
            <a:r>
              <a:rPr lang="en-GB" sz="1600" dirty="0">
                <a:latin typeface="Segoe UI" panose="020B0502040204020203" pitchFamily="34" charset="0"/>
                <a:cs typeface="Segoe UI" panose="020B0502040204020203" pitchFamily="34" charset="0"/>
              </a:rPr>
              <a:t> they come from</a:t>
            </a:r>
          </a:p>
          <a:p>
            <a:endParaRPr lang="en-GB" sz="1600" dirty="0">
              <a:latin typeface="Segoe UI" panose="020B0502040204020203" pitchFamily="34" charset="0"/>
              <a:cs typeface="Segoe UI" panose="020B0502040204020203" pitchFamily="34" charset="0"/>
            </a:endParaRPr>
          </a:p>
          <a:p>
            <a:r>
              <a:rPr lang="en-GB" sz="1600" b="1" dirty="0">
                <a:latin typeface="Segoe UI" panose="020B0502040204020203" pitchFamily="34" charset="0"/>
                <a:cs typeface="Segoe UI" panose="020B0502040204020203" pitchFamily="34" charset="0"/>
              </a:rPr>
              <a:t>HOW?</a:t>
            </a:r>
          </a:p>
        </p:txBody>
      </p:sp>
    </p:spTree>
    <p:extLst>
      <p:ext uri="{BB962C8B-B14F-4D97-AF65-F5344CB8AC3E}">
        <p14:creationId xmlns:p14="http://schemas.microsoft.com/office/powerpoint/2010/main" val="18831335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28">
            <a:extLst>
              <a:ext uri="{FF2B5EF4-FFF2-40B4-BE49-F238E27FC236}">
                <a16:creationId xmlns:a16="http://schemas.microsoft.com/office/drawing/2014/main" id="{9B45BA4C-9B54-4496-821F-9E0985CA9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50596D66-40E4-C084-378A-E00831A29719}"/>
              </a:ext>
            </a:extLst>
          </p:cNvPr>
          <p:cNvPicPr>
            <a:picLocks noChangeAspect="1"/>
          </p:cNvPicPr>
          <p:nvPr/>
        </p:nvPicPr>
        <p:blipFill rotWithShape="1">
          <a:blip r:embed="rId2"/>
          <a:srcRect l="561" r="32337" b="-2"/>
          <a:stretch/>
        </p:blipFill>
        <p:spPr>
          <a:xfrm>
            <a:off x="5349241" y="10"/>
            <a:ext cx="6842759" cy="6857990"/>
          </a:xfrm>
          <a:prstGeom prst="rect">
            <a:avLst/>
          </a:prstGeom>
        </p:spPr>
      </p:pic>
      <p:sp>
        <p:nvSpPr>
          <p:cNvPr id="4" name="TextBox 3">
            <a:extLst>
              <a:ext uri="{FF2B5EF4-FFF2-40B4-BE49-F238E27FC236}">
                <a16:creationId xmlns:a16="http://schemas.microsoft.com/office/drawing/2014/main" id="{A5F069A9-AC45-E14D-C84D-441679D0BCB6}"/>
              </a:ext>
            </a:extLst>
          </p:cNvPr>
          <p:cNvSpPr txBox="1"/>
          <p:nvPr/>
        </p:nvSpPr>
        <p:spPr>
          <a:xfrm>
            <a:off x="414350" y="2844225"/>
            <a:ext cx="5039055" cy="584775"/>
          </a:xfrm>
          <a:prstGeom prst="rect">
            <a:avLst/>
          </a:prstGeom>
          <a:noFill/>
        </p:spPr>
        <p:txBody>
          <a:bodyPr wrap="square" rtlCol="0">
            <a:spAutoFit/>
          </a:bodyPr>
          <a:lstStyle/>
          <a:p>
            <a:r>
              <a:rPr lang="en-GB" sz="3200" b="1" dirty="0">
                <a:latin typeface="Segoe UI" panose="020B0502040204020203" pitchFamily="34" charset="0"/>
                <a:cs typeface="Segoe UI" panose="020B0502040204020203" pitchFamily="34" charset="0"/>
              </a:rPr>
              <a:t>[ Demo 2 - Catchments ] </a:t>
            </a:r>
          </a:p>
        </p:txBody>
      </p:sp>
    </p:spTree>
    <p:extLst>
      <p:ext uri="{BB962C8B-B14F-4D97-AF65-F5344CB8AC3E}">
        <p14:creationId xmlns:p14="http://schemas.microsoft.com/office/powerpoint/2010/main" val="24803356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28">
            <a:extLst>
              <a:ext uri="{FF2B5EF4-FFF2-40B4-BE49-F238E27FC236}">
                <a16:creationId xmlns:a16="http://schemas.microsoft.com/office/drawing/2014/main" id="{9B45BA4C-9B54-4496-821F-9E0985CA9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50596D66-40E4-C084-378A-E00831A29719}"/>
              </a:ext>
            </a:extLst>
          </p:cNvPr>
          <p:cNvPicPr>
            <a:picLocks noChangeAspect="1"/>
          </p:cNvPicPr>
          <p:nvPr/>
        </p:nvPicPr>
        <p:blipFill rotWithShape="1">
          <a:blip r:embed="rId2">
            <a:duotone>
              <a:schemeClr val="bg2">
                <a:shade val="45000"/>
                <a:satMod val="135000"/>
              </a:schemeClr>
              <a:prstClr val="white"/>
            </a:duotone>
          </a:blip>
          <a:srcRect l="561" r="32337" b="-2"/>
          <a:stretch/>
        </p:blipFill>
        <p:spPr>
          <a:xfrm>
            <a:off x="5349241" y="10"/>
            <a:ext cx="6842759" cy="6857990"/>
          </a:xfrm>
          <a:prstGeom prst="rect">
            <a:avLst/>
          </a:prstGeom>
        </p:spPr>
      </p:pic>
      <p:sp>
        <p:nvSpPr>
          <p:cNvPr id="4" name="TextBox 3">
            <a:extLst>
              <a:ext uri="{FF2B5EF4-FFF2-40B4-BE49-F238E27FC236}">
                <a16:creationId xmlns:a16="http://schemas.microsoft.com/office/drawing/2014/main" id="{1C97A9A3-6E41-0D95-7701-DA5CE67A6E95}"/>
              </a:ext>
            </a:extLst>
          </p:cNvPr>
          <p:cNvSpPr txBox="1"/>
          <p:nvPr/>
        </p:nvSpPr>
        <p:spPr>
          <a:xfrm>
            <a:off x="492761" y="1298368"/>
            <a:ext cx="5469693" cy="2130631"/>
          </a:xfrm>
          <a:prstGeom prst="rect">
            <a:avLst/>
          </a:prstGeom>
        </p:spPr>
        <p:txBody>
          <a:bodyPr vert="horz" lIns="91440" tIns="45720" rIns="91440" bIns="45720" rtlCol="0" anchor="ctr">
            <a:normAutofit/>
          </a:bodyPr>
          <a:lstStyle/>
          <a:p>
            <a:pPr>
              <a:lnSpc>
                <a:spcPct val="95000"/>
              </a:lnSpc>
              <a:spcBef>
                <a:spcPct val="0"/>
              </a:spcBef>
              <a:spcAft>
                <a:spcPts val="600"/>
              </a:spcAft>
            </a:pPr>
            <a:r>
              <a:rPr lang="en-US" sz="2800" b="1" spc="-50" dirty="0">
                <a:latin typeface="Segoe UI" panose="020B0502040204020203" pitchFamily="34" charset="0"/>
                <a:ea typeface="+mj-ea"/>
                <a:cs typeface="Segoe UI" panose="020B0502040204020203" pitchFamily="34" charset="0"/>
              </a:rPr>
              <a:t>Catchment Profiling </a:t>
            </a:r>
            <a:br>
              <a:rPr lang="en-US" sz="3900" spc="-50" dirty="0">
                <a:solidFill>
                  <a:schemeClr val="bg1"/>
                </a:solidFill>
                <a:latin typeface="Segoe UI" panose="020B0502040204020203" pitchFamily="34" charset="0"/>
                <a:ea typeface="+mj-ea"/>
                <a:cs typeface="Segoe UI" panose="020B0502040204020203" pitchFamily="34" charset="0"/>
              </a:rPr>
            </a:br>
            <a:r>
              <a:rPr lang="en-US" sz="3900" spc="-50" dirty="0">
                <a:solidFill>
                  <a:schemeClr val="bg1"/>
                </a:solidFill>
                <a:latin typeface="Segoe UI" panose="020B0502040204020203" pitchFamily="34" charset="0"/>
                <a:ea typeface="+mj-ea"/>
                <a:cs typeface="Segoe UI" panose="020B0502040204020203" pitchFamily="34" charset="0"/>
              </a:rPr>
              <a:t>Approach</a:t>
            </a:r>
          </a:p>
        </p:txBody>
      </p:sp>
      <p:pic>
        <p:nvPicPr>
          <p:cNvPr id="7" name="Picture 6">
            <a:extLst>
              <a:ext uri="{FF2B5EF4-FFF2-40B4-BE49-F238E27FC236}">
                <a16:creationId xmlns:a16="http://schemas.microsoft.com/office/drawing/2014/main" id="{8B1D9E3C-C39C-2759-0ED5-040D49C2DEED}"/>
              </a:ext>
            </a:extLst>
          </p:cNvPr>
          <p:cNvPicPr>
            <a:picLocks noChangeAspect="1"/>
          </p:cNvPicPr>
          <p:nvPr/>
        </p:nvPicPr>
        <p:blipFill>
          <a:blip r:embed="rId3"/>
          <a:stretch>
            <a:fillRect/>
          </a:stretch>
        </p:blipFill>
        <p:spPr>
          <a:xfrm>
            <a:off x="5921296" y="988086"/>
            <a:ext cx="5777943" cy="4442915"/>
          </a:xfrm>
          <a:prstGeom prst="rect">
            <a:avLst/>
          </a:prstGeom>
          <a:ln>
            <a:noFill/>
          </a:ln>
          <a:effectLst>
            <a:outerShdw blurRad="190500" algn="tl" rotWithShape="0">
              <a:srgbClr val="000000">
                <a:alpha val="70000"/>
              </a:srgbClr>
            </a:outerShdw>
          </a:effectLst>
        </p:spPr>
      </p:pic>
      <p:graphicFrame>
        <p:nvGraphicFramePr>
          <p:cNvPr id="8" name="Table 7">
            <a:extLst>
              <a:ext uri="{FF2B5EF4-FFF2-40B4-BE49-F238E27FC236}">
                <a16:creationId xmlns:a16="http://schemas.microsoft.com/office/drawing/2014/main" id="{F4D87085-3E2E-7831-E077-316567B2C47F}"/>
              </a:ext>
            </a:extLst>
          </p:cNvPr>
          <p:cNvGraphicFramePr>
            <a:graphicFrameLocks noGrp="1"/>
          </p:cNvGraphicFramePr>
          <p:nvPr>
            <p:extLst>
              <p:ext uri="{D42A27DB-BD31-4B8C-83A1-F6EECF244321}">
                <p14:modId xmlns:p14="http://schemas.microsoft.com/office/powerpoint/2010/main" val="3828060361"/>
              </p:ext>
            </p:extLst>
          </p:nvPr>
        </p:nvGraphicFramePr>
        <p:xfrm>
          <a:off x="8810267" y="5647664"/>
          <a:ext cx="2781300" cy="444500"/>
        </p:xfrm>
        <a:graphic>
          <a:graphicData uri="http://schemas.openxmlformats.org/drawingml/2006/table">
            <a:tbl>
              <a:tblPr>
                <a:tableStyleId>{85BE263C-DBD7-4A20-BB59-AAB30ACAA65A}</a:tableStyleId>
              </a:tblPr>
              <a:tblGrid>
                <a:gridCol w="1524000">
                  <a:extLst>
                    <a:ext uri="{9D8B030D-6E8A-4147-A177-3AD203B41FA5}">
                      <a16:colId xmlns:a16="http://schemas.microsoft.com/office/drawing/2014/main" val="3571886164"/>
                    </a:ext>
                  </a:extLst>
                </a:gridCol>
                <a:gridCol w="1257300">
                  <a:extLst>
                    <a:ext uri="{9D8B030D-6E8A-4147-A177-3AD203B41FA5}">
                      <a16:colId xmlns:a16="http://schemas.microsoft.com/office/drawing/2014/main" val="4173751489"/>
                    </a:ext>
                  </a:extLst>
                </a:gridCol>
              </a:tblGrid>
              <a:tr h="222250">
                <a:tc>
                  <a:txBody>
                    <a:bodyPr/>
                    <a:lstStyle/>
                    <a:p>
                      <a:pPr algn="ctr" fontAlgn="b"/>
                      <a:r>
                        <a:rPr lang="en-GB" sz="1200" b="1" u="none" strike="noStrike" dirty="0">
                          <a:effectLst/>
                        </a:rPr>
                        <a:t>location_name</a:t>
                      </a:r>
                      <a:endParaRPr lang="en-GB" sz="1200" b="1" i="0" u="none" strike="noStrike" dirty="0">
                        <a:solidFill>
                          <a:srgbClr val="000000"/>
                        </a:solidFill>
                        <a:effectLst/>
                        <a:latin typeface="Segoe UI" panose="020B0502040204020203" pitchFamily="34" charset="0"/>
                      </a:endParaRPr>
                    </a:p>
                  </a:txBody>
                  <a:tcPr marL="6350" marR="6350" marT="6350" marB="0" anchor="b"/>
                </a:tc>
                <a:tc>
                  <a:txBody>
                    <a:bodyPr/>
                    <a:lstStyle/>
                    <a:p>
                      <a:pPr algn="ctr" fontAlgn="b"/>
                      <a:r>
                        <a:rPr lang="en-GB" sz="1200" b="1" u="none" strike="noStrike" dirty="0">
                          <a:effectLst/>
                        </a:rPr>
                        <a:t>TotalPopulation</a:t>
                      </a:r>
                      <a:endParaRPr lang="en-GB" sz="1200" b="1" i="0" u="none" strike="noStrike" dirty="0">
                        <a:solidFill>
                          <a:srgbClr val="000000"/>
                        </a:solidFill>
                        <a:effectLst/>
                        <a:latin typeface="Segoe UI" panose="020B0502040204020203" pitchFamily="34" charset="0"/>
                      </a:endParaRPr>
                    </a:p>
                  </a:txBody>
                  <a:tcPr marL="6350" marR="6350" marT="6350" marB="0" anchor="b"/>
                </a:tc>
                <a:extLst>
                  <a:ext uri="{0D108BD9-81ED-4DB2-BD59-A6C34878D82A}">
                    <a16:rowId xmlns:a16="http://schemas.microsoft.com/office/drawing/2014/main" val="3286487474"/>
                  </a:ext>
                </a:extLst>
              </a:tr>
              <a:tr h="222250">
                <a:tc>
                  <a:txBody>
                    <a:bodyPr/>
                    <a:lstStyle/>
                    <a:p>
                      <a:pPr algn="ctr" fontAlgn="b"/>
                      <a:r>
                        <a:rPr lang="en-GB" sz="1200" u="none" strike="noStrike" dirty="0">
                          <a:effectLst/>
                        </a:rPr>
                        <a:t>Ollie's Bargain Outlet</a:t>
                      </a:r>
                      <a:endParaRPr lang="en-GB" sz="1200" b="0" i="0" u="none" strike="noStrike" dirty="0">
                        <a:solidFill>
                          <a:srgbClr val="000000"/>
                        </a:solidFill>
                        <a:effectLst/>
                        <a:latin typeface="Segoe UI" panose="020B0502040204020203" pitchFamily="34" charset="0"/>
                      </a:endParaRPr>
                    </a:p>
                  </a:txBody>
                  <a:tcPr marL="6350" marR="6350" marT="6350" marB="0" anchor="b"/>
                </a:tc>
                <a:tc>
                  <a:txBody>
                    <a:bodyPr/>
                    <a:lstStyle/>
                    <a:p>
                      <a:pPr algn="ctr" fontAlgn="b"/>
                      <a:r>
                        <a:rPr lang="en-GB" sz="1200" u="none" strike="noStrike" dirty="0">
                          <a:effectLst/>
                        </a:rPr>
                        <a:t>24027</a:t>
                      </a:r>
                      <a:endParaRPr lang="en-GB" sz="1200" b="0" i="0" u="none" strike="noStrike" dirty="0">
                        <a:solidFill>
                          <a:srgbClr val="000000"/>
                        </a:solidFill>
                        <a:effectLst/>
                        <a:latin typeface="Segoe UI" panose="020B0502040204020203" pitchFamily="34" charset="0"/>
                      </a:endParaRPr>
                    </a:p>
                  </a:txBody>
                  <a:tcPr marL="6350" marR="6350" marT="6350" marB="0" anchor="b"/>
                </a:tc>
                <a:extLst>
                  <a:ext uri="{0D108BD9-81ED-4DB2-BD59-A6C34878D82A}">
                    <a16:rowId xmlns:a16="http://schemas.microsoft.com/office/drawing/2014/main" val="2635108093"/>
                  </a:ext>
                </a:extLst>
              </a:tr>
            </a:tbl>
          </a:graphicData>
        </a:graphic>
      </p:graphicFrame>
    </p:spTree>
    <p:extLst>
      <p:ext uri="{BB962C8B-B14F-4D97-AF65-F5344CB8AC3E}">
        <p14:creationId xmlns:p14="http://schemas.microsoft.com/office/powerpoint/2010/main" val="3757907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28">
            <a:extLst>
              <a:ext uri="{FF2B5EF4-FFF2-40B4-BE49-F238E27FC236}">
                <a16:creationId xmlns:a16="http://schemas.microsoft.com/office/drawing/2014/main" id="{9B45BA4C-9B54-4496-821F-9E0985CA9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50596D66-40E4-C084-378A-E00831A29719}"/>
              </a:ext>
            </a:extLst>
          </p:cNvPr>
          <p:cNvPicPr>
            <a:picLocks noChangeAspect="1"/>
          </p:cNvPicPr>
          <p:nvPr/>
        </p:nvPicPr>
        <p:blipFill rotWithShape="1">
          <a:blip r:embed="rId2">
            <a:duotone>
              <a:schemeClr val="bg2">
                <a:shade val="45000"/>
                <a:satMod val="135000"/>
              </a:schemeClr>
              <a:prstClr val="white"/>
            </a:duotone>
          </a:blip>
          <a:srcRect l="561" r="32337" b="-2"/>
          <a:stretch/>
        </p:blipFill>
        <p:spPr>
          <a:xfrm>
            <a:off x="5349241" y="10"/>
            <a:ext cx="6842759" cy="6857990"/>
          </a:xfrm>
          <a:prstGeom prst="rect">
            <a:avLst/>
          </a:prstGeom>
        </p:spPr>
      </p:pic>
      <p:sp>
        <p:nvSpPr>
          <p:cNvPr id="4" name="TextBox 3">
            <a:extLst>
              <a:ext uri="{FF2B5EF4-FFF2-40B4-BE49-F238E27FC236}">
                <a16:creationId xmlns:a16="http://schemas.microsoft.com/office/drawing/2014/main" id="{1C97A9A3-6E41-0D95-7701-DA5CE67A6E95}"/>
              </a:ext>
            </a:extLst>
          </p:cNvPr>
          <p:cNvSpPr txBox="1"/>
          <p:nvPr/>
        </p:nvSpPr>
        <p:spPr>
          <a:xfrm>
            <a:off x="492761" y="1298368"/>
            <a:ext cx="5469693" cy="2130631"/>
          </a:xfrm>
          <a:prstGeom prst="rect">
            <a:avLst/>
          </a:prstGeom>
        </p:spPr>
        <p:txBody>
          <a:bodyPr vert="horz" lIns="91440" tIns="45720" rIns="91440" bIns="45720" rtlCol="0" anchor="ctr">
            <a:normAutofit/>
          </a:bodyPr>
          <a:lstStyle/>
          <a:p>
            <a:pPr>
              <a:lnSpc>
                <a:spcPct val="95000"/>
              </a:lnSpc>
              <a:spcBef>
                <a:spcPct val="0"/>
              </a:spcBef>
              <a:spcAft>
                <a:spcPts val="600"/>
              </a:spcAft>
            </a:pPr>
            <a:r>
              <a:rPr lang="en-US" sz="2800" b="1" spc="-50" dirty="0">
                <a:latin typeface="Segoe UI" panose="020B0502040204020203" pitchFamily="34" charset="0"/>
                <a:ea typeface="+mj-ea"/>
                <a:cs typeface="Segoe UI" panose="020B0502040204020203" pitchFamily="34" charset="0"/>
              </a:rPr>
              <a:t>Catchment Geodemographic Profiling </a:t>
            </a:r>
            <a:br>
              <a:rPr lang="en-US" sz="3900" spc="-50" dirty="0">
                <a:solidFill>
                  <a:schemeClr val="bg1"/>
                </a:solidFill>
                <a:latin typeface="Segoe UI" panose="020B0502040204020203" pitchFamily="34" charset="0"/>
                <a:ea typeface="+mj-ea"/>
                <a:cs typeface="Segoe UI" panose="020B0502040204020203" pitchFamily="34" charset="0"/>
              </a:rPr>
            </a:br>
            <a:r>
              <a:rPr lang="en-US" sz="3900" spc="-50" dirty="0">
                <a:solidFill>
                  <a:schemeClr val="bg1"/>
                </a:solidFill>
                <a:latin typeface="Segoe UI" panose="020B0502040204020203" pitchFamily="34" charset="0"/>
                <a:ea typeface="+mj-ea"/>
                <a:cs typeface="Segoe UI" panose="020B0502040204020203" pitchFamily="34" charset="0"/>
              </a:rPr>
              <a:t>Approach</a:t>
            </a:r>
          </a:p>
        </p:txBody>
      </p:sp>
      <p:pic>
        <p:nvPicPr>
          <p:cNvPr id="6" name="Picture 5">
            <a:extLst>
              <a:ext uri="{FF2B5EF4-FFF2-40B4-BE49-F238E27FC236}">
                <a16:creationId xmlns:a16="http://schemas.microsoft.com/office/drawing/2014/main" id="{601E75EB-B1AA-F3E6-480B-182E3407A3F7}"/>
              </a:ext>
            </a:extLst>
          </p:cNvPr>
          <p:cNvPicPr>
            <a:picLocks noChangeAspect="1"/>
          </p:cNvPicPr>
          <p:nvPr/>
        </p:nvPicPr>
        <p:blipFill>
          <a:blip r:embed="rId3"/>
          <a:stretch>
            <a:fillRect/>
          </a:stretch>
        </p:blipFill>
        <p:spPr>
          <a:xfrm>
            <a:off x="5824068" y="1078728"/>
            <a:ext cx="5893103" cy="4305521"/>
          </a:xfrm>
          <a:prstGeom prst="rect">
            <a:avLst/>
          </a:prstGeom>
          <a:ln>
            <a:noFill/>
          </a:ln>
          <a:effectLst>
            <a:outerShdw blurRad="190500" algn="tl" rotWithShape="0">
              <a:srgbClr val="000000">
                <a:alpha val="70000"/>
              </a:srgbClr>
            </a:outerShdw>
          </a:effectLst>
        </p:spPr>
      </p:pic>
      <p:graphicFrame>
        <p:nvGraphicFramePr>
          <p:cNvPr id="7" name="Table 6">
            <a:extLst>
              <a:ext uri="{FF2B5EF4-FFF2-40B4-BE49-F238E27FC236}">
                <a16:creationId xmlns:a16="http://schemas.microsoft.com/office/drawing/2014/main" id="{8879211F-9B63-EADC-18EF-FE7227CDDED3}"/>
              </a:ext>
            </a:extLst>
          </p:cNvPr>
          <p:cNvGraphicFramePr>
            <a:graphicFrameLocks noGrp="1"/>
          </p:cNvGraphicFramePr>
          <p:nvPr>
            <p:extLst>
              <p:ext uri="{D42A27DB-BD31-4B8C-83A1-F6EECF244321}">
                <p14:modId xmlns:p14="http://schemas.microsoft.com/office/powerpoint/2010/main" val="1769585066"/>
              </p:ext>
            </p:extLst>
          </p:nvPr>
        </p:nvGraphicFramePr>
        <p:xfrm>
          <a:off x="4528971" y="5695124"/>
          <a:ext cx="7188200" cy="666750"/>
        </p:xfrm>
        <a:graphic>
          <a:graphicData uri="http://schemas.openxmlformats.org/drawingml/2006/table">
            <a:tbl>
              <a:tblPr>
                <a:tableStyleId>{85BE263C-DBD7-4A20-BB59-AAB30ACAA65A}</a:tableStyleId>
              </a:tblPr>
              <a:tblGrid>
                <a:gridCol w="1524000">
                  <a:extLst>
                    <a:ext uri="{9D8B030D-6E8A-4147-A177-3AD203B41FA5}">
                      <a16:colId xmlns:a16="http://schemas.microsoft.com/office/drawing/2014/main" val="844374017"/>
                    </a:ext>
                  </a:extLst>
                </a:gridCol>
                <a:gridCol w="2781300">
                  <a:extLst>
                    <a:ext uri="{9D8B030D-6E8A-4147-A177-3AD203B41FA5}">
                      <a16:colId xmlns:a16="http://schemas.microsoft.com/office/drawing/2014/main" val="197306913"/>
                    </a:ext>
                  </a:extLst>
                </a:gridCol>
                <a:gridCol w="1625600">
                  <a:extLst>
                    <a:ext uri="{9D8B030D-6E8A-4147-A177-3AD203B41FA5}">
                      <a16:colId xmlns:a16="http://schemas.microsoft.com/office/drawing/2014/main" val="3754549165"/>
                    </a:ext>
                  </a:extLst>
                </a:gridCol>
                <a:gridCol w="1257300">
                  <a:extLst>
                    <a:ext uri="{9D8B030D-6E8A-4147-A177-3AD203B41FA5}">
                      <a16:colId xmlns:a16="http://schemas.microsoft.com/office/drawing/2014/main" val="1427710789"/>
                    </a:ext>
                  </a:extLst>
                </a:gridCol>
              </a:tblGrid>
              <a:tr h="222250">
                <a:tc>
                  <a:txBody>
                    <a:bodyPr/>
                    <a:lstStyle/>
                    <a:p>
                      <a:pPr algn="ctr" fontAlgn="b"/>
                      <a:r>
                        <a:rPr lang="en-GB" sz="1200" b="1" u="none" strike="noStrike">
                          <a:effectLst/>
                        </a:rPr>
                        <a:t>location_name</a:t>
                      </a:r>
                      <a:endParaRPr lang="en-GB" sz="1200" b="1" i="0" u="none" strike="noStrike">
                        <a:solidFill>
                          <a:srgbClr val="000000"/>
                        </a:solidFill>
                        <a:effectLst/>
                        <a:latin typeface="Segoe UI" panose="020B0502040204020203" pitchFamily="34" charset="0"/>
                      </a:endParaRPr>
                    </a:p>
                  </a:txBody>
                  <a:tcPr marL="6350" marR="6350" marT="6350" marB="0" anchor="b"/>
                </a:tc>
                <a:tc>
                  <a:txBody>
                    <a:bodyPr/>
                    <a:lstStyle/>
                    <a:p>
                      <a:pPr algn="ctr" fontAlgn="b"/>
                      <a:r>
                        <a:rPr lang="en-GB" sz="1200" b="1" u="none" strike="noStrike">
                          <a:effectLst/>
                        </a:rPr>
                        <a:t>TractGroup</a:t>
                      </a:r>
                      <a:endParaRPr lang="en-GB" sz="1200" b="1" i="0" u="none" strike="noStrike">
                        <a:solidFill>
                          <a:srgbClr val="000000"/>
                        </a:solidFill>
                        <a:effectLst/>
                        <a:latin typeface="Segoe UI" panose="020B0502040204020203" pitchFamily="34" charset="0"/>
                      </a:endParaRPr>
                    </a:p>
                  </a:txBody>
                  <a:tcPr marL="6350" marR="6350" marT="6350" marB="0" anchor="b"/>
                </a:tc>
                <a:tc>
                  <a:txBody>
                    <a:bodyPr/>
                    <a:lstStyle/>
                    <a:p>
                      <a:pPr algn="ctr" fontAlgn="b"/>
                      <a:r>
                        <a:rPr lang="en-GB" sz="1200" b="1" u="none" strike="noStrike">
                          <a:effectLst/>
                        </a:rPr>
                        <a:t>TotalTractPopulation</a:t>
                      </a:r>
                      <a:endParaRPr lang="en-GB" sz="1200" b="1" i="0" u="none" strike="noStrike">
                        <a:solidFill>
                          <a:srgbClr val="000000"/>
                        </a:solidFill>
                        <a:effectLst/>
                        <a:latin typeface="Segoe UI" panose="020B0502040204020203" pitchFamily="34" charset="0"/>
                      </a:endParaRPr>
                    </a:p>
                  </a:txBody>
                  <a:tcPr marL="6350" marR="6350" marT="6350" marB="0" anchor="b"/>
                </a:tc>
                <a:tc>
                  <a:txBody>
                    <a:bodyPr/>
                    <a:lstStyle/>
                    <a:p>
                      <a:pPr algn="ctr" fontAlgn="b"/>
                      <a:r>
                        <a:rPr lang="en-GB" sz="1200" b="1" u="none" strike="noStrike" dirty="0">
                          <a:effectLst/>
                        </a:rPr>
                        <a:t>TotalPopulation</a:t>
                      </a:r>
                      <a:endParaRPr lang="en-GB" sz="1200" b="1" i="0" u="none" strike="noStrike" dirty="0">
                        <a:solidFill>
                          <a:srgbClr val="000000"/>
                        </a:solidFill>
                        <a:effectLst/>
                        <a:latin typeface="Segoe UI" panose="020B0502040204020203" pitchFamily="34" charset="0"/>
                      </a:endParaRPr>
                    </a:p>
                  </a:txBody>
                  <a:tcPr marL="6350" marR="6350" marT="6350" marB="0" anchor="b"/>
                </a:tc>
                <a:extLst>
                  <a:ext uri="{0D108BD9-81ED-4DB2-BD59-A6C34878D82A}">
                    <a16:rowId xmlns:a16="http://schemas.microsoft.com/office/drawing/2014/main" val="1092600332"/>
                  </a:ext>
                </a:extLst>
              </a:tr>
              <a:tr h="222250">
                <a:tc rowSpan="2">
                  <a:txBody>
                    <a:bodyPr/>
                    <a:lstStyle/>
                    <a:p>
                      <a:pPr algn="ctr" fontAlgn="ctr"/>
                      <a:r>
                        <a:rPr lang="en-GB" sz="1200" u="none" strike="noStrike">
                          <a:effectLst/>
                        </a:rPr>
                        <a:t>Ollie's Bargain Outlet</a:t>
                      </a:r>
                      <a:endParaRPr lang="en-GB" sz="1200" b="0" i="0" u="none" strike="noStrike">
                        <a:solidFill>
                          <a:srgbClr val="000000"/>
                        </a:solidFill>
                        <a:effectLst/>
                        <a:latin typeface="Segoe UI" panose="020B0502040204020203" pitchFamily="34" charset="0"/>
                      </a:endParaRPr>
                    </a:p>
                  </a:txBody>
                  <a:tcPr marL="6350" marR="6350" marT="6350" marB="0" anchor="ctr"/>
                </a:tc>
                <a:tc>
                  <a:txBody>
                    <a:bodyPr/>
                    <a:lstStyle/>
                    <a:p>
                      <a:pPr algn="ctr" fontAlgn="ctr"/>
                      <a:r>
                        <a:rPr lang="en-GB" sz="1200" u="none" strike="noStrike">
                          <a:effectLst/>
                        </a:rPr>
                        <a:t>E: Wealthy Urbanites</a:t>
                      </a:r>
                      <a:endParaRPr lang="en-GB" sz="1200" b="0" i="0" u="none" strike="noStrike">
                        <a:solidFill>
                          <a:srgbClr val="000000"/>
                        </a:solidFill>
                        <a:effectLst/>
                        <a:latin typeface="Segoe UI" panose="020B0502040204020203" pitchFamily="34" charset="0"/>
                      </a:endParaRPr>
                    </a:p>
                  </a:txBody>
                  <a:tcPr marL="6350" marR="6350" marT="6350" marB="0" anchor="ctr"/>
                </a:tc>
                <a:tc>
                  <a:txBody>
                    <a:bodyPr/>
                    <a:lstStyle/>
                    <a:p>
                      <a:pPr algn="ctr" fontAlgn="b"/>
                      <a:r>
                        <a:rPr lang="en-GB" sz="1200" u="none" strike="noStrike">
                          <a:effectLst/>
                        </a:rPr>
                        <a:t>3810</a:t>
                      </a:r>
                      <a:endParaRPr lang="en-GB" sz="1200" b="0" i="0" u="none" strike="noStrike">
                        <a:solidFill>
                          <a:srgbClr val="000000"/>
                        </a:solidFill>
                        <a:effectLst/>
                        <a:latin typeface="Segoe UI" panose="020B0502040204020203" pitchFamily="34" charset="0"/>
                      </a:endParaRPr>
                    </a:p>
                  </a:txBody>
                  <a:tcPr marL="6350" marR="6350" marT="6350" marB="0" anchor="b"/>
                </a:tc>
                <a:tc>
                  <a:txBody>
                    <a:bodyPr/>
                    <a:lstStyle/>
                    <a:p>
                      <a:pPr algn="ctr" fontAlgn="b"/>
                      <a:r>
                        <a:rPr lang="en-GB" sz="1200" u="none" strike="noStrike" dirty="0">
                          <a:effectLst/>
                        </a:rPr>
                        <a:t>24027</a:t>
                      </a:r>
                      <a:endParaRPr lang="en-GB" sz="1200" b="0" i="0" u="none" strike="noStrike" dirty="0">
                        <a:solidFill>
                          <a:srgbClr val="000000"/>
                        </a:solidFill>
                        <a:effectLst/>
                        <a:latin typeface="Segoe UI" panose="020B0502040204020203" pitchFamily="34" charset="0"/>
                      </a:endParaRPr>
                    </a:p>
                  </a:txBody>
                  <a:tcPr marL="6350" marR="6350" marT="6350" marB="0" anchor="b"/>
                </a:tc>
                <a:extLst>
                  <a:ext uri="{0D108BD9-81ED-4DB2-BD59-A6C34878D82A}">
                    <a16:rowId xmlns:a16="http://schemas.microsoft.com/office/drawing/2014/main" val="3384255888"/>
                  </a:ext>
                </a:extLst>
              </a:tr>
              <a:tr h="222250">
                <a:tc vMerge="1">
                  <a:txBody>
                    <a:bodyPr/>
                    <a:lstStyle/>
                    <a:p>
                      <a:endParaRPr lang="en-GB"/>
                    </a:p>
                  </a:txBody>
                  <a:tcPr/>
                </a:tc>
                <a:tc>
                  <a:txBody>
                    <a:bodyPr/>
                    <a:lstStyle/>
                    <a:p>
                      <a:pPr algn="ctr" fontAlgn="ctr"/>
                      <a:r>
                        <a:rPr lang="en-GB" sz="1200" u="none" strike="noStrike">
                          <a:effectLst/>
                        </a:rPr>
                        <a:t>F: Low Income and Diverse</a:t>
                      </a:r>
                      <a:endParaRPr lang="en-GB" sz="1200" b="0" i="0" u="none" strike="noStrike">
                        <a:solidFill>
                          <a:srgbClr val="000000"/>
                        </a:solidFill>
                        <a:effectLst/>
                        <a:latin typeface="Segoe UI" panose="020B0502040204020203" pitchFamily="34" charset="0"/>
                      </a:endParaRPr>
                    </a:p>
                  </a:txBody>
                  <a:tcPr marL="6350" marR="6350" marT="6350" marB="0" anchor="ctr"/>
                </a:tc>
                <a:tc>
                  <a:txBody>
                    <a:bodyPr/>
                    <a:lstStyle/>
                    <a:p>
                      <a:pPr algn="ctr" fontAlgn="b"/>
                      <a:r>
                        <a:rPr lang="en-GB" sz="1200" u="none" strike="noStrike">
                          <a:effectLst/>
                        </a:rPr>
                        <a:t>20217</a:t>
                      </a:r>
                      <a:endParaRPr lang="en-GB" sz="1200" b="0" i="0" u="none" strike="noStrike">
                        <a:solidFill>
                          <a:srgbClr val="000000"/>
                        </a:solidFill>
                        <a:effectLst/>
                        <a:latin typeface="Segoe UI" panose="020B0502040204020203" pitchFamily="34" charset="0"/>
                      </a:endParaRPr>
                    </a:p>
                  </a:txBody>
                  <a:tcPr marL="6350" marR="6350" marT="6350" marB="0" anchor="b"/>
                </a:tc>
                <a:tc>
                  <a:txBody>
                    <a:bodyPr/>
                    <a:lstStyle/>
                    <a:p>
                      <a:pPr algn="ctr" fontAlgn="b"/>
                      <a:r>
                        <a:rPr lang="en-GB" sz="1200" u="none" strike="noStrike" dirty="0">
                          <a:effectLst/>
                        </a:rPr>
                        <a:t>24027</a:t>
                      </a:r>
                      <a:endParaRPr lang="en-GB" sz="1200" b="0" i="0" u="none" strike="noStrike" dirty="0">
                        <a:solidFill>
                          <a:srgbClr val="000000"/>
                        </a:solidFill>
                        <a:effectLst/>
                        <a:latin typeface="Segoe UI" panose="020B0502040204020203" pitchFamily="34" charset="0"/>
                      </a:endParaRPr>
                    </a:p>
                  </a:txBody>
                  <a:tcPr marL="6350" marR="6350" marT="6350" marB="0" anchor="b"/>
                </a:tc>
                <a:extLst>
                  <a:ext uri="{0D108BD9-81ED-4DB2-BD59-A6C34878D82A}">
                    <a16:rowId xmlns:a16="http://schemas.microsoft.com/office/drawing/2014/main" val="1774810901"/>
                  </a:ext>
                </a:extLst>
              </a:tr>
            </a:tbl>
          </a:graphicData>
        </a:graphic>
      </p:graphicFrame>
    </p:spTree>
    <p:extLst>
      <p:ext uri="{BB962C8B-B14F-4D97-AF65-F5344CB8AC3E}">
        <p14:creationId xmlns:p14="http://schemas.microsoft.com/office/powerpoint/2010/main" val="14657345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28">
            <a:extLst>
              <a:ext uri="{FF2B5EF4-FFF2-40B4-BE49-F238E27FC236}">
                <a16:creationId xmlns:a16="http://schemas.microsoft.com/office/drawing/2014/main" id="{9B45BA4C-9B54-4496-821F-9E0985CA9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50596D66-40E4-C084-378A-E00831A29719}"/>
              </a:ext>
            </a:extLst>
          </p:cNvPr>
          <p:cNvPicPr>
            <a:picLocks noChangeAspect="1"/>
          </p:cNvPicPr>
          <p:nvPr/>
        </p:nvPicPr>
        <p:blipFill rotWithShape="1">
          <a:blip r:embed="rId2">
            <a:duotone>
              <a:schemeClr val="bg2">
                <a:shade val="45000"/>
                <a:satMod val="135000"/>
              </a:schemeClr>
              <a:prstClr val="white"/>
            </a:duotone>
          </a:blip>
          <a:srcRect l="561" r="32337" b="-2"/>
          <a:stretch/>
        </p:blipFill>
        <p:spPr>
          <a:xfrm>
            <a:off x="5349241" y="10"/>
            <a:ext cx="6842759" cy="6857990"/>
          </a:xfrm>
          <a:prstGeom prst="rect">
            <a:avLst/>
          </a:prstGeom>
        </p:spPr>
      </p:pic>
      <p:sp>
        <p:nvSpPr>
          <p:cNvPr id="4" name="TextBox 3">
            <a:extLst>
              <a:ext uri="{FF2B5EF4-FFF2-40B4-BE49-F238E27FC236}">
                <a16:creationId xmlns:a16="http://schemas.microsoft.com/office/drawing/2014/main" id="{1C97A9A3-6E41-0D95-7701-DA5CE67A6E95}"/>
              </a:ext>
            </a:extLst>
          </p:cNvPr>
          <p:cNvSpPr txBox="1"/>
          <p:nvPr/>
        </p:nvSpPr>
        <p:spPr>
          <a:xfrm>
            <a:off x="492761" y="1298368"/>
            <a:ext cx="5469693" cy="2130631"/>
          </a:xfrm>
          <a:prstGeom prst="rect">
            <a:avLst/>
          </a:prstGeom>
        </p:spPr>
        <p:txBody>
          <a:bodyPr vert="horz" lIns="91440" tIns="45720" rIns="91440" bIns="45720" rtlCol="0" anchor="ctr">
            <a:normAutofit/>
          </a:bodyPr>
          <a:lstStyle/>
          <a:p>
            <a:pPr>
              <a:lnSpc>
                <a:spcPct val="95000"/>
              </a:lnSpc>
              <a:spcBef>
                <a:spcPct val="0"/>
              </a:spcBef>
              <a:spcAft>
                <a:spcPts val="600"/>
              </a:spcAft>
            </a:pPr>
            <a:r>
              <a:rPr lang="en-US" sz="2800" b="1" spc="-50" dirty="0">
                <a:latin typeface="Segoe UI" panose="020B0502040204020203" pitchFamily="34" charset="0"/>
                <a:ea typeface="+mj-ea"/>
                <a:cs typeface="Segoe UI" panose="020B0502040204020203" pitchFamily="34" charset="0"/>
              </a:rPr>
              <a:t>Catchment Geodemographic Profiling </a:t>
            </a:r>
            <a:br>
              <a:rPr lang="en-US" sz="3900" spc="-50" dirty="0">
                <a:solidFill>
                  <a:schemeClr val="bg1"/>
                </a:solidFill>
                <a:latin typeface="Segoe UI" panose="020B0502040204020203" pitchFamily="34" charset="0"/>
                <a:ea typeface="+mj-ea"/>
                <a:cs typeface="Segoe UI" panose="020B0502040204020203" pitchFamily="34" charset="0"/>
              </a:rPr>
            </a:br>
            <a:r>
              <a:rPr lang="en-US" sz="3900" spc="-50" dirty="0">
                <a:solidFill>
                  <a:schemeClr val="bg1"/>
                </a:solidFill>
                <a:latin typeface="Segoe UI" panose="020B0502040204020203" pitchFamily="34" charset="0"/>
                <a:ea typeface="+mj-ea"/>
                <a:cs typeface="Segoe UI" panose="020B0502040204020203" pitchFamily="34" charset="0"/>
              </a:rPr>
              <a:t>Approach</a:t>
            </a:r>
          </a:p>
        </p:txBody>
      </p:sp>
      <p:pic>
        <p:nvPicPr>
          <p:cNvPr id="6" name="Picture 5">
            <a:extLst>
              <a:ext uri="{FF2B5EF4-FFF2-40B4-BE49-F238E27FC236}">
                <a16:creationId xmlns:a16="http://schemas.microsoft.com/office/drawing/2014/main" id="{601E75EB-B1AA-F3E6-480B-182E3407A3F7}"/>
              </a:ext>
            </a:extLst>
          </p:cNvPr>
          <p:cNvPicPr>
            <a:picLocks noChangeAspect="1"/>
          </p:cNvPicPr>
          <p:nvPr/>
        </p:nvPicPr>
        <p:blipFill>
          <a:blip r:embed="rId3"/>
          <a:stretch>
            <a:fillRect/>
          </a:stretch>
        </p:blipFill>
        <p:spPr>
          <a:xfrm>
            <a:off x="5824068" y="1078728"/>
            <a:ext cx="5893103" cy="4305521"/>
          </a:xfrm>
          <a:prstGeom prst="rect">
            <a:avLst/>
          </a:prstGeom>
          <a:ln>
            <a:noFill/>
          </a:ln>
          <a:effectLst>
            <a:outerShdw blurRad="190500" algn="tl" rotWithShape="0">
              <a:srgbClr val="000000">
                <a:alpha val="70000"/>
              </a:srgbClr>
            </a:outerShdw>
          </a:effectLst>
        </p:spPr>
      </p:pic>
      <p:graphicFrame>
        <p:nvGraphicFramePr>
          <p:cNvPr id="7" name="Table 6">
            <a:extLst>
              <a:ext uri="{FF2B5EF4-FFF2-40B4-BE49-F238E27FC236}">
                <a16:creationId xmlns:a16="http://schemas.microsoft.com/office/drawing/2014/main" id="{8879211F-9B63-EADC-18EF-FE7227CDDED3}"/>
              </a:ext>
            </a:extLst>
          </p:cNvPr>
          <p:cNvGraphicFramePr>
            <a:graphicFrameLocks noGrp="1"/>
          </p:cNvGraphicFramePr>
          <p:nvPr/>
        </p:nvGraphicFramePr>
        <p:xfrm>
          <a:off x="4528971" y="5695124"/>
          <a:ext cx="7188200" cy="666750"/>
        </p:xfrm>
        <a:graphic>
          <a:graphicData uri="http://schemas.openxmlformats.org/drawingml/2006/table">
            <a:tbl>
              <a:tblPr>
                <a:tableStyleId>{85BE263C-DBD7-4A20-BB59-AAB30ACAA65A}</a:tableStyleId>
              </a:tblPr>
              <a:tblGrid>
                <a:gridCol w="1524000">
                  <a:extLst>
                    <a:ext uri="{9D8B030D-6E8A-4147-A177-3AD203B41FA5}">
                      <a16:colId xmlns:a16="http://schemas.microsoft.com/office/drawing/2014/main" val="844374017"/>
                    </a:ext>
                  </a:extLst>
                </a:gridCol>
                <a:gridCol w="2781300">
                  <a:extLst>
                    <a:ext uri="{9D8B030D-6E8A-4147-A177-3AD203B41FA5}">
                      <a16:colId xmlns:a16="http://schemas.microsoft.com/office/drawing/2014/main" val="197306913"/>
                    </a:ext>
                  </a:extLst>
                </a:gridCol>
                <a:gridCol w="1625600">
                  <a:extLst>
                    <a:ext uri="{9D8B030D-6E8A-4147-A177-3AD203B41FA5}">
                      <a16:colId xmlns:a16="http://schemas.microsoft.com/office/drawing/2014/main" val="3754549165"/>
                    </a:ext>
                  </a:extLst>
                </a:gridCol>
                <a:gridCol w="1257300">
                  <a:extLst>
                    <a:ext uri="{9D8B030D-6E8A-4147-A177-3AD203B41FA5}">
                      <a16:colId xmlns:a16="http://schemas.microsoft.com/office/drawing/2014/main" val="1427710789"/>
                    </a:ext>
                  </a:extLst>
                </a:gridCol>
              </a:tblGrid>
              <a:tr h="222250">
                <a:tc>
                  <a:txBody>
                    <a:bodyPr/>
                    <a:lstStyle/>
                    <a:p>
                      <a:pPr algn="ctr" fontAlgn="b"/>
                      <a:r>
                        <a:rPr lang="en-GB" sz="1200" b="1" u="none" strike="noStrike">
                          <a:effectLst/>
                        </a:rPr>
                        <a:t>location_name</a:t>
                      </a:r>
                      <a:endParaRPr lang="en-GB" sz="1200" b="1" i="0" u="none" strike="noStrike">
                        <a:solidFill>
                          <a:srgbClr val="000000"/>
                        </a:solidFill>
                        <a:effectLst/>
                        <a:latin typeface="Segoe UI" panose="020B0502040204020203" pitchFamily="34" charset="0"/>
                      </a:endParaRPr>
                    </a:p>
                  </a:txBody>
                  <a:tcPr marL="6350" marR="6350" marT="6350" marB="0" anchor="b"/>
                </a:tc>
                <a:tc>
                  <a:txBody>
                    <a:bodyPr/>
                    <a:lstStyle/>
                    <a:p>
                      <a:pPr algn="ctr" fontAlgn="b"/>
                      <a:r>
                        <a:rPr lang="en-GB" sz="1200" b="1" u="none" strike="noStrike">
                          <a:effectLst/>
                        </a:rPr>
                        <a:t>TractGroup</a:t>
                      </a:r>
                      <a:endParaRPr lang="en-GB" sz="1200" b="1" i="0" u="none" strike="noStrike">
                        <a:solidFill>
                          <a:srgbClr val="000000"/>
                        </a:solidFill>
                        <a:effectLst/>
                        <a:latin typeface="Segoe UI" panose="020B0502040204020203" pitchFamily="34" charset="0"/>
                      </a:endParaRPr>
                    </a:p>
                  </a:txBody>
                  <a:tcPr marL="6350" marR="6350" marT="6350" marB="0" anchor="b"/>
                </a:tc>
                <a:tc>
                  <a:txBody>
                    <a:bodyPr/>
                    <a:lstStyle/>
                    <a:p>
                      <a:pPr algn="ctr" fontAlgn="b"/>
                      <a:r>
                        <a:rPr lang="en-GB" sz="1200" b="1" u="none" strike="noStrike">
                          <a:effectLst/>
                        </a:rPr>
                        <a:t>TotalTractPopulation</a:t>
                      </a:r>
                      <a:endParaRPr lang="en-GB" sz="1200" b="1" i="0" u="none" strike="noStrike">
                        <a:solidFill>
                          <a:srgbClr val="000000"/>
                        </a:solidFill>
                        <a:effectLst/>
                        <a:latin typeface="Segoe UI" panose="020B0502040204020203" pitchFamily="34" charset="0"/>
                      </a:endParaRPr>
                    </a:p>
                  </a:txBody>
                  <a:tcPr marL="6350" marR="6350" marT="6350" marB="0" anchor="b"/>
                </a:tc>
                <a:tc>
                  <a:txBody>
                    <a:bodyPr/>
                    <a:lstStyle/>
                    <a:p>
                      <a:pPr algn="ctr" fontAlgn="b"/>
                      <a:r>
                        <a:rPr lang="en-GB" sz="1200" b="1" u="none" strike="noStrike" dirty="0">
                          <a:effectLst/>
                        </a:rPr>
                        <a:t>TotalPopulation</a:t>
                      </a:r>
                      <a:endParaRPr lang="en-GB" sz="1200" b="1" i="0" u="none" strike="noStrike" dirty="0">
                        <a:solidFill>
                          <a:srgbClr val="000000"/>
                        </a:solidFill>
                        <a:effectLst/>
                        <a:latin typeface="Segoe UI" panose="020B0502040204020203" pitchFamily="34" charset="0"/>
                      </a:endParaRPr>
                    </a:p>
                  </a:txBody>
                  <a:tcPr marL="6350" marR="6350" marT="6350" marB="0" anchor="b"/>
                </a:tc>
                <a:extLst>
                  <a:ext uri="{0D108BD9-81ED-4DB2-BD59-A6C34878D82A}">
                    <a16:rowId xmlns:a16="http://schemas.microsoft.com/office/drawing/2014/main" val="1092600332"/>
                  </a:ext>
                </a:extLst>
              </a:tr>
              <a:tr h="222250">
                <a:tc rowSpan="2">
                  <a:txBody>
                    <a:bodyPr/>
                    <a:lstStyle/>
                    <a:p>
                      <a:pPr algn="ctr" fontAlgn="ctr"/>
                      <a:r>
                        <a:rPr lang="en-GB" sz="1200" u="none" strike="noStrike">
                          <a:effectLst/>
                        </a:rPr>
                        <a:t>Ollie's Bargain Outlet</a:t>
                      </a:r>
                      <a:endParaRPr lang="en-GB" sz="1200" b="0" i="0" u="none" strike="noStrike">
                        <a:solidFill>
                          <a:srgbClr val="000000"/>
                        </a:solidFill>
                        <a:effectLst/>
                        <a:latin typeface="Segoe UI" panose="020B0502040204020203" pitchFamily="34" charset="0"/>
                      </a:endParaRPr>
                    </a:p>
                  </a:txBody>
                  <a:tcPr marL="6350" marR="6350" marT="6350" marB="0" anchor="ctr"/>
                </a:tc>
                <a:tc>
                  <a:txBody>
                    <a:bodyPr/>
                    <a:lstStyle/>
                    <a:p>
                      <a:pPr algn="ctr" fontAlgn="ctr"/>
                      <a:r>
                        <a:rPr lang="en-GB" sz="1200" u="none" strike="noStrike">
                          <a:effectLst/>
                        </a:rPr>
                        <a:t>E: Wealthy Urbanites</a:t>
                      </a:r>
                      <a:endParaRPr lang="en-GB" sz="1200" b="0" i="0" u="none" strike="noStrike">
                        <a:solidFill>
                          <a:srgbClr val="000000"/>
                        </a:solidFill>
                        <a:effectLst/>
                        <a:latin typeface="Segoe UI" panose="020B0502040204020203" pitchFamily="34" charset="0"/>
                      </a:endParaRPr>
                    </a:p>
                  </a:txBody>
                  <a:tcPr marL="6350" marR="6350" marT="6350" marB="0" anchor="ctr"/>
                </a:tc>
                <a:tc>
                  <a:txBody>
                    <a:bodyPr/>
                    <a:lstStyle/>
                    <a:p>
                      <a:pPr algn="ctr" fontAlgn="b"/>
                      <a:r>
                        <a:rPr lang="en-GB" sz="1200" u="none" strike="noStrike">
                          <a:effectLst/>
                        </a:rPr>
                        <a:t>3810</a:t>
                      </a:r>
                      <a:endParaRPr lang="en-GB" sz="1200" b="0" i="0" u="none" strike="noStrike">
                        <a:solidFill>
                          <a:srgbClr val="000000"/>
                        </a:solidFill>
                        <a:effectLst/>
                        <a:latin typeface="Segoe UI" panose="020B0502040204020203" pitchFamily="34" charset="0"/>
                      </a:endParaRPr>
                    </a:p>
                  </a:txBody>
                  <a:tcPr marL="6350" marR="6350" marT="6350" marB="0" anchor="b"/>
                </a:tc>
                <a:tc>
                  <a:txBody>
                    <a:bodyPr/>
                    <a:lstStyle/>
                    <a:p>
                      <a:pPr algn="ctr" fontAlgn="b"/>
                      <a:r>
                        <a:rPr lang="en-GB" sz="1200" u="none" strike="noStrike" dirty="0">
                          <a:effectLst/>
                        </a:rPr>
                        <a:t>24027</a:t>
                      </a:r>
                      <a:endParaRPr lang="en-GB" sz="1200" b="0" i="0" u="none" strike="noStrike" dirty="0">
                        <a:solidFill>
                          <a:srgbClr val="000000"/>
                        </a:solidFill>
                        <a:effectLst/>
                        <a:latin typeface="Segoe UI" panose="020B0502040204020203" pitchFamily="34" charset="0"/>
                      </a:endParaRPr>
                    </a:p>
                  </a:txBody>
                  <a:tcPr marL="6350" marR="6350" marT="6350" marB="0" anchor="b"/>
                </a:tc>
                <a:extLst>
                  <a:ext uri="{0D108BD9-81ED-4DB2-BD59-A6C34878D82A}">
                    <a16:rowId xmlns:a16="http://schemas.microsoft.com/office/drawing/2014/main" val="3384255888"/>
                  </a:ext>
                </a:extLst>
              </a:tr>
              <a:tr h="222250">
                <a:tc vMerge="1">
                  <a:txBody>
                    <a:bodyPr/>
                    <a:lstStyle/>
                    <a:p>
                      <a:endParaRPr lang="en-GB"/>
                    </a:p>
                  </a:txBody>
                  <a:tcPr/>
                </a:tc>
                <a:tc>
                  <a:txBody>
                    <a:bodyPr/>
                    <a:lstStyle/>
                    <a:p>
                      <a:pPr algn="ctr" fontAlgn="ctr"/>
                      <a:r>
                        <a:rPr lang="en-GB" sz="1200" u="none" strike="noStrike">
                          <a:effectLst/>
                        </a:rPr>
                        <a:t>F: Low Income and Diverse</a:t>
                      </a:r>
                      <a:endParaRPr lang="en-GB" sz="1200" b="0" i="0" u="none" strike="noStrike">
                        <a:solidFill>
                          <a:srgbClr val="000000"/>
                        </a:solidFill>
                        <a:effectLst/>
                        <a:latin typeface="Segoe UI" panose="020B0502040204020203" pitchFamily="34" charset="0"/>
                      </a:endParaRPr>
                    </a:p>
                  </a:txBody>
                  <a:tcPr marL="6350" marR="6350" marT="6350" marB="0" anchor="ctr"/>
                </a:tc>
                <a:tc>
                  <a:txBody>
                    <a:bodyPr/>
                    <a:lstStyle/>
                    <a:p>
                      <a:pPr algn="ctr" fontAlgn="b"/>
                      <a:r>
                        <a:rPr lang="en-GB" sz="1200" u="none" strike="noStrike">
                          <a:effectLst/>
                        </a:rPr>
                        <a:t>20217</a:t>
                      </a:r>
                      <a:endParaRPr lang="en-GB" sz="1200" b="0" i="0" u="none" strike="noStrike">
                        <a:solidFill>
                          <a:srgbClr val="000000"/>
                        </a:solidFill>
                        <a:effectLst/>
                        <a:latin typeface="Segoe UI" panose="020B0502040204020203" pitchFamily="34" charset="0"/>
                      </a:endParaRPr>
                    </a:p>
                  </a:txBody>
                  <a:tcPr marL="6350" marR="6350" marT="6350" marB="0" anchor="b"/>
                </a:tc>
                <a:tc>
                  <a:txBody>
                    <a:bodyPr/>
                    <a:lstStyle/>
                    <a:p>
                      <a:pPr algn="ctr" fontAlgn="b"/>
                      <a:r>
                        <a:rPr lang="en-GB" sz="1200" u="none" strike="noStrike" dirty="0">
                          <a:effectLst/>
                        </a:rPr>
                        <a:t>24027</a:t>
                      </a:r>
                      <a:endParaRPr lang="en-GB" sz="1200" b="0" i="0" u="none" strike="noStrike" dirty="0">
                        <a:solidFill>
                          <a:srgbClr val="000000"/>
                        </a:solidFill>
                        <a:effectLst/>
                        <a:latin typeface="Segoe UI" panose="020B0502040204020203" pitchFamily="34" charset="0"/>
                      </a:endParaRPr>
                    </a:p>
                  </a:txBody>
                  <a:tcPr marL="6350" marR="6350" marT="6350" marB="0" anchor="b"/>
                </a:tc>
                <a:extLst>
                  <a:ext uri="{0D108BD9-81ED-4DB2-BD59-A6C34878D82A}">
                    <a16:rowId xmlns:a16="http://schemas.microsoft.com/office/drawing/2014/main" val="1774810901"/>
                  </a:ext>
                </a:extLst>
              </a:tr>
            </a:tbl>
          </a:graphicData>
        </a:graphic>
      </p:graphicFrame>
      <p:graphicFrame>
        <p:nvGraphicFramePr>
          <p:cNvPr id="5" name="Table 4">
            <a:extLst>
              <a:ext uri="{FF2B5EF4-FFF2-40B4-BE49-F238E27FC236}">
                <a16:creationId xmlns:a16="http://schemas.microsoft.com/office/drawing/2014/main" id="{30DF6776-7E7F-3544-0CA7-6FE88BBA6F76}"/>
              </a:ext>
            </a:extLst>
          </p:cNvPr>
          <p:cNvGraphicFramePr>
            <a:graphicFrameLocks noGrp="1"/>
          </p:cNvGraphicFramePr>
          <p:nvPr>
            <p:extLst>
              <p:ext uri="{D42A27DB-BD31-4B8C-83A1-F6EECF244321}">
                <p14:modId xmlns:p14="http://schemas.microsoft.com/office/powerpoint/2010/main" val="946011784"/>
              </p:ext>
            </p:extLst>
          </p:nvPr>
        </p:nvGraphicFramePr>
        <p:xfrm>
          <a:off x="760476" y="4139374"/>
          <a:ext cx="3416300" cy="2222500"/>
        </p:xfrm>
        <a:graphic>
          <a:graphicData uri="http://schemas.openxmlformats.org/drawingml/2006/table">
            <a:tbl>
              <a:tblPr>
                <a:tableStyleId>{85BE263C-DBD7-4A20-BB59-AAB30ACAA65A}</a:tableStyleId>
              </a:tblPr>
              <a:tblGrid>
                <a:gridCol w="2806700">
                  <a:extLst>
                    <a:ext uri="{9D8B030D-6E8A-4147-A177-3AD203B41FA5}">
                      <a16:colId xmlns:a16="http://schemas.microsoft.com/office/drawing/2014/main" val="1182684633"/>
                    </a:ext>
                  </a:extLst>
                </a:gridCol>
                <a:gridCol w="609600">
                  <a:extLst>
                    <a:ext uri="{9D8B030D-6E8A-4147-A177-3AD203B41FA5}">
                      <a16:colId xmlns:a16="http://schemas.microsoft.com/office/drawing/2014/main" val="144364989"/>
                    </a:ext>
                  </a:extLst>
                </a:gridCol>
              </a:tblGrid>
              <a:tr h="222250">
                <a:tc>
                  <a:txBody>
                    <a:bodyPr/>
                    <a:lstStyle/>
                    <a:p>
                      <a:pPr algn="ctr" fontAlgn="b"/>
                      <a:r>
                        <a:rPr lang="en-GB" sz="1200" b="1" u="none" strike="noStrike">
                          <a:solidFill>
                            <a:srgbClr val="000000"/>
                          </a:solidFill>
                          <a:effectLst/>
                        </a:rPr>
                        <a:t>TractGroup</a:t>
                      </a:r>
                      <a:endParaRPr lang="en-GB" sz="1200" b="1" i="0" u="none" strike="noStrike">
                        <a:solidFill>
                          <a:srgbClr val="000000"/>
                        </a:solidFill>
                        <a:effectLst/>
                        <a:latin typeface="Segoe UI" panose="020B0502040204020203" pitchFamily="34" charset="0"/>
                      </a:endParaRPr>
                    </a:p>
                  </a:txBody>
                  <a:tcPr marL="6350" marR="6350" marT="6350" marB="0" anchor="b"/>
                </a:tc>
                <a:tc>
                  <a:txBody>
                    <a:bodyPr/>
                    <a:lstStyle/>
                    <a:p>
                      <a:pPr algn="ctr" fontAlgn="b"/>
                      <a:r>
                        <a:rPr lang="en-GB" sz="1200" b="1" u="none" strike="noStrike">
                          <a:solidFill>
                            <a:srgbClr val="000000"/>
                          </a:solidFill>
                          <a:effectLst/>
                        </a:rPr>
                        <a:t>z-score</a:t>
                      </a:r>
                      <a:endParaRPr lang="en-GB" sz="1200" b="1" i="0" u="none" strike="noStrike">
                        <a:solidFill>
                          <a:srgbClr val="000000"/>
                        </a:solidFill>
                        <a:effectLst/>
                        <a:latin typeface="Segoe UI" panose="020B0502040204020203" pitchFamily="34" charset="0"/>
                      </a:endParaRPr>
                    </a:p>
                  </a:txBody>
                  <a:tcPr marL="6350" marR="6350" marT="6350" marB="0" anchor="b"/>
                </a:tc>
                <a:extLst>
                  <a:ext uri="{0D108BD9-81ED-4DB2-BD59-A6C34878D82A}">
                    <a16:rowId xmlns:a16="http://schemas.microsoft.com/office/drawing/2014/main" val="3387767118"/>
                  </a:ext>
                </a:extLst>
              </a:tr>
              <a:tr h="222250">
                <a:tc>
                  <a:txBody>
                    <a:bodyPr/>
                    <a:lstStyle/>
                    <a:p>
                      <a:pPr algn="l" fontAlgn="b"/>
                      <a:r>
                        <a:rPr lang="en-GB" sz="1200" b="0" u="none" strike="noStrike">
                          <a:solidFill>
                            <a:srgbClr val="000000"/>
                          </a:solidFill>
                          <a:effectLst/>
                        </a:rPr>
                        <a:t>A: Hispanic and Kids</a:t>
                      </a:r>
                      <a:endParaRPr lang="en-GB" sz="1200" b="0" i="0" u="none" strike="noStrike">
                        <a:solidFill>
                          <a:srgbClr val="000000"/>
                        </a:solidFill>
                        <a:effectLst/>
                        <a:latin typeface="Segoe UI" panose="020B0502040204020203" pitchFamily="34" charset="0"/>
                      </a:endParaRPr>
                    </a:p>
                  </a:txBody>
                  <a:tcPr marL="6350" marR="6350" marT="6350" marB="0" anchor="b"/>
                </a:tc>
                <a:tc>
                  <a:txBody>
                    <a:bodyPr/>
                    <a:lstStyle/>
                    <a:p>
                      <a:pPr algn="ctr" fontAlgn="b"/>
                      <a:r>
                        <a:rPr lang="en-GB" sz="1200" b="0" u="none" strike="noStrike">
                          <a:solidFill>
                            <a:srgbClr val="000000"/>
                          </a:solidFill>
                          <a:effectLst/>
                        </a:rPr>
                        <a:t>-0.5</a:t>
                      </a:r>
                      <a:endParaRPr lang="en-GB" sz="1200" b="0" i="0" u="none" strike="noStrike">
                        <a:solidFill>
                          <a:srgbClr val="000000"/>
                        </a:solidFill>
                        <a:effectLst/>
                        <a:latin typeface="Segoe UI" panose="020B0502040204020203" pitchFamily="34" charset="0"/>
                      </a:endParaRPr>
                    </a:p>
                  </a:txBody>
                  <a:tcPr marL="6350" marR="6350" marT="6350" marB="0" anchor="b"/>
                </a:tc>
                <a:extLst>
                  <a:ext uri="{0D108BD9-81ED-4DB2-BD59-A6C34878D82A}">
                    <a16:rowId xmlns:a16="http://schemas.microsoft.com/office/drawing/2014/main" val="1196446957"/>
                  </a:ext>
                </a:extLst>
              </a:tr>
              <a:tr h="222250">
                <a:tc>
                  <a:txBody>
                    <a:bodyPr/>
                    <a:lstStyle/>
                    <a:p>
                      <a:pPr algn="l" fontAlgn="b"/>
                      <a:r>
                        <a:rPr lang="en-GB" sz="1200" b="0" u="none" strike="noStrike">
                          <a:solidFill>
                            <a:srgbClr val="000000"/>
                          </a:solidFill>
                          <a:effectLst/>
                        </a:rPr>
                        <a:t>B: Wealthy Nuclear Families</a:t>
                      </a:r>
                      <a:endParaRPr lang="en-GB" sz="1200" b="0" i="0" u="none" strike="noStrike">
                        <a:solidFill>
                          <a:srgbClr val="000000"/>
                        </a:solidFill>
                        <a:effectLst/>
                        <a:latin typeface="Segoe UI" panose="020B0502040204020203" pitchFamily="34" charset="0"/>
                      </a:endParaRPr>
                    </a:p>
                  </a:txBody>
                  <a:tcPr marL="6350" marR="6350" marT="6350" marB="0" anchor="b"/>
                </a:tc>
                <a:tc>
                  <a:txBody>
                    <a:bodyPr/>
                    <a:lstStyle/>
                    <a:p>
                      <a:pPr algn="ctr" fontAlgn="b"/>
                      <a:r>
                        <a:rPr lang="en-GB" sz="1200" b="0" u="none" strike="noStrike">
                          <a:solidFill>
                            <a:srgbClr val="000000"/>
                          </a:solidFill>
                          <a:effectLst/>
                        </a:rPr>
                        <a:t>1</a:t>
                      </a:r>
                      <a:endParaRPr lang="en-GB" sz="1200" b="0" i="0" u="none" strike="noStrike">
                        <a:solidFill>
                          <a:srgbClr val="000000"/>
                        </a:solidFill>
                        <a:effectLst/>
                        <a:latin typeface="Segoe UI" panose="020B0502040204020203" pitchFamily="34" charset="0"/>
                      </a:endParaRPr>
                    </a:p>
                  </a:txBody>
                  <a:tcPr marL="6350" marR="6350" marT="6350" marB="0" anchor="b"/>
                </a:tc>
                <a:extLst>
                  <a:ext uri="{0D108BD9-81ED-4DB2-BD59-A6C34878D82A}">
                    <a16:rowId xmlns:a16="http://schemas.microsoft.com/office/drawing/2014/main" val="2251583944"/>
                  </a:ext>
                </a:extLst>
              </a:tr>
              <a:tr h="222250">
                <a:tc>
                  <a:txBody>
                    <a:bodyPr/>
                    <a:lstStyle/>
                    <a:p>
                      <a:pPr algn="l" fontAlgn="b"/>
                      <a:r>
                        <a:rPr lang="en-GB" sz="1200" b="0" u="none" strike="noStrike">
                          <a:solidFill>
                            <a:srgbClr val="000000"/>
                          </a:solidFill>
                          <a:effectLst/>
                        </a:rPr>
                        <a:t>C: Middle Income, Single Family Homes</a:t>
                      </a:r>
                      <a:endParaRPr lang="en-GB" sz="1200" b="0" i="0" u="none" strike="noStrike">
                        <a:solidFill>
                          <a:srgbClr val="000000"/>
                        </a:solidFill>
                        <a:effectLst/>
                        <a:latin typeface="Segoe UI" panose="020B0502040204020203" pitchFamily="34" charset="0"/>
                      </a:endParaRPr>
                    </a:p>
                  </a:txBody>
                  <a:tcPr marL="6350" marR="6350" marT="6350" marB="0" anchor="b"/>
                </a:tc>
                <a:tc>
                  <a:txBody>
                    <a:bodyPr/>
                    <a:lstStyle/>
                    <a:p>
                      <a:pPr algn="ctr" fontAlgn="b"/>
                      <a:r>
                        <a:rPr lang="en-GB" sz="1200" b="0" u="none" strike="noStrike">
                          <a:solidFill>
                            <a:srgbClr val="000000"/>
                          </a:solidFill>
                          <a:effectLst/>
                        </a:rPr>
                        <a:t>0.5</a:t>
                      </a:r>
                      <a:endParaRPr lang="en-GB" sz="1200" b="0" i="0" u="none" strike="noStrike">
                        <a:solidFill>
                          <a:srgbClr val="000000"/>
                        </a:solidFill>
                        <a:effectLst/>
                        <a:latin typeface="Segoe UI" panose="020B0502040204020203" pitchFamily="34" charset="0"/>
                      </a:endParaRPr>
                    </a:p>
                  </a:txBody>
                  <a:tcPr marL="6350" marR="6350" marT="6350" marB="0" anchor="b"/>
                </a:tc>
                <a:extLst>
                  <a:ext uri="{0D108BD9-81ED-4DB2-BD59-A6C34878D82A}">
                    <a16:rowId xmlns:a16="http://schemas.microsoft.com/office/drawing/2014/main" val="2947106482"/>
                  </a:ext>
                </a:extLst>
              </a:tr>
              <a:tr h="222250">
                <a:tc>
                  <a:txBody>
                    <a:bodyPr/>
                    <a:lstStyle/>
                    <a:p>
                      <a:pPr algn="l" fontAlgn="b"/>
                      <a:r>
                        <a:rPr lang="en-GB" sz="1200" b="0" u="none" strike="noStrike">
                          <a:solidFill>
                            <a:srgbClr val="000000"/>
                          </a:solidFill>
                          <a:effectLst/>
                        </a:rPr>
                        <a:t>E: Wealthy Urbanites</a:t>
                      </a:r>
                      <a:endParaRPr lang="en-GB" sz="1200" b="0" i="0" u="none" strike="noStrike">
                        <a:solidFill>
                          <a:srgbClr val="000000"/>
                        </a:solidFill>
                        <a:effectLst/>
                        <a:latin typeface="Segoe UI" panose="020B0502040204020203" pitchFamily="34" charset="0"/>
                      </a:endParaRPr>
                    </a:p>
                  </a:txBody>
                  <a:tcPr marL="6350" marR="6350" marT="6350" marB="0" anchor="b"/>
                </a:tc>
                <a:tc>
                  <a:txBody>
                    <a:bodyPr/>
                    <a:lstStyle/>
                    <a:p>
                      <a:pPr algn="ctr" fontAlgn="b"/>
                      <a:r>
                        <a:rPr lang="en-GB" sz="1200" b="0" u="none" strike="noStrike">
                          <a:solidFill>
                            <a:srgbClr val="000000"/>
                          </a:solidFill>
                          <a:effectLst/>
                        </a:rPr>
                        <a:t>1</a:t>
                      </a:r>
                      <a:endParaRPr lang="en-GB" sz="1200" b="0" i="0" u="none" strike="noStrike">
                        <a:solidFill>
                          <a:srgbClr val="000000"/>
                        </a:solidFill>
                        <a:effectLst/>
                        <a:latin typeface="Segoe UI" panose="020B0502040204020203" pitchFamily="34" charset="0"/>
                      </a:endParaRPr>
                    </a:p>
                  </a:txBody>
                  <a:tcPr marL="6350" marR="6350" marT="6350" marB="0" anchor="b"/>
                </a:tc>
                <a:extLst>
                  <a:ext uri="{0D108BD9-81ED-4DB2-BD59-A6C34878D82A}">
                    <a16:rowId xmlns:a16="http://schemas.microsoft.com/office/drawing/2014/main" val="3120013740"/>
                  </a:ext>
                </a:extLst>
              </a:tr>
              <a:tr h="222250">
                <a:tc>
                  <a:txBody>
                    <a:bodyPr/>
                    <a:lstStyle/>
                    <a:p>
                      <a:pPr algn="l" fontAlgn="b"/>
                      <a:r>
                        <a:rPr lang="en-GB" sz="1200" b="0" u="none" strike="noStrike">
                          <a:solidFill>
                            <a:srgbClr val="000000"/>
                          </a:solidFill>
                          <a:effectLst/>
                        </a:rPr>
                        <a:t>F: Low Income and Diverse</a:t>
                      </a:r>
                      <a:endParaRPr lang="en-GB" sz="1200" b="0" i="0" u="none" strike="noStrike">
                        <a:solidFill>
                          <a:srgbClr val="000000"/>
                        </a:solidFill>
                        <a:effectLst/>
                        <a:latin typeface="Segoe UI" panose="020B0502040204020203" pitchFamily="34" charset="0"/>
                      </a:endParaRPr>
                    </a:p>
                  </a:txBody>
                  <a:tcPr marL="6350" marR="6350" marT="6350" marB="0" anchor="b"/>
                </a:tc>
                <a:tc>
                  <a:txBody>
                    <a:bodyPr/>
                    <a:lstStyle/>
                    <a:p>
                      <a:pPr algn="ctr" fontAlgn="b"/>
                      <a:r>
                        <a:rPr lang="en-GB" sz="1200" b="0" u="none" strike="noStrike">
                          <a:solidFill>
                            <a:srgbClr val="000000"/>
                          </a:solidFill>
                          <a:effectLst/>
                        </a:rPr>
                        <a:t>-0.5</a:t>
                      </a:r>
                      <a:endParaRPr lang="en-GB" sz="1200" b="0" i="0" u="none" strike="noStrike">
                        <a:solidFill>
                          <a:srgbClr val="000000"/>
                        </a:solidFill>
                        <a:effectLst/>
                        <a:latin typeface="Segoe UI" panose="020B0502040204020203" pitchFamily="34" charset="0"/>
                      </a:endParaRPr>
                    </a:p>
                  </a:txBody>
                  <a:tcPr marL="6350" marR="6350" marT="6350" marB="0" anchor="b"/>
                </a:tc>
                <a:extLst>
                  <a:ext uri="{0D108BD9-81ED-4DB2-BD59-A6C34878D82A}">
                    <a16:rowId xmlns:a16="http://schemas.microsoft.com/office/drawing/2014/main" val="2170582473"/>
                  </a:ext>
                </a:extLst>
              </a:tr>
              <a:tr h="222250">
                <a:tc>
                  <a:txBody>
                    <a:bodyPr/>
                    <a:lstStyle/>
                    <a:p>
                      <a:pPr algn="l" fontAlgn="b"/>
                      <a:r>
                        <a:rPr lang="en-GB" sz="1200" b="0" u="none" strike="noStrike">
                          <a:solidFill>
                            <a:srgbClr val="000000"/>
                          </a:solidFill>
                          <a:effectLst/>
                        </a:rPr>
                        <a:t>G: Old, Wealthy White </a:t>
                      </a:r>
                      <a:endParaRPr lang="en-GB" sz="1200" b="0" i="0" u="none" strike="noStrike">
                        <a:solidFill>
                          <a:srgbClr val="000000"/>
                        </a:solidFill>
                        <a:effectLst/>
                        <a:latin typeface="Segoe UI" panose="020B0502040204020203" pitchFamily="34" charset="0"/>
                      </a:endParaRPr>
                    </a:p>
                  </a:txBody>
                  <a:tcPr marL="6350" marR="6350" marT="6350" marB="0" anchor="b"/>
                </a:tc>
                <a:tc>
                  <a:txBody>
                    <a:bodyPr/>
                    <a:lstStyle/>
                    <a:p>
                      <a:pPr algn="ctr" fontAlgn="b"/>
                      <a:r>
                        <a:rPr lang="en-GB" sz="1200" b="0" u="none" strike="noStrike">
                          <a:solidFill>
                            <a:srgbClr val="000000"/>
                          </a:solidFill>
                          <a:effectLst/>
                        </a:rPr>
                        <a:t>0.5</a:t>
                      </a:r>
                      <a:endParaRPr lang="en-GB" sz="1200" b="0" i="0" u="none" strike="noStrike">
                        <a:solidFill>
                          <a:srgbClr val="000000"/>
                        </a:solidFill>
                        <a:effectLst/>
                        <a:latin typeface="Segoe UI" panose="020B0502040204020203" pitchFamily="34" charset="0"/>
                      </a:endParaRPr>
                    </a:p>
                  </a:txBody>
                  <a:tcPr marL="6350" marR="6350" marT="6350" marB="0" anchor="b"/>
                </a:tc>
                <a:extLst>
                  <a:ext uri="{0D108BD9-81ED-4DB2-BD59-A6C34878D82A}">
                    <a16:rowId xmlns:a16="http://schemas.microsoft.com/office/drawing/2014/main" val="2043717479"/>
                  </a:ext>
                </a:extLst>
              </a:tr>
              <a:tr h="222250">
                <a:tc>
                  <a:txBody>
                    <a:bodyPr/>
                    <a:lstStyle/>
                    <a:p>
                      <a:pPr algn="l" fontAlgn="b"/>
                      <a:r>
                        <a:rPr lang="en-GB" sz="1200" b="0" u="none" strike="noStrike">
                          <a:solidFill>
                            <a:srgbClr val="000000"/>
                          </a:solidFill>
                          <a:effectLst/>
                        </a:rPr>
                        <a:t>H: Low Income, Minority Mix</a:t>
                      </a:r>
                      <a:endParaRPr lang="en-GB" sz="1200" b="0" i="0" u="none" strike="noStrike">
                        <a:solidFill>
                          <a:srgbClr val="000000"/>
                        </a:solidFill>
                        <a:effectLst/>
                        <a:latin typeface="Segoe UI" panose="020B0502040204020203" pitchFamily="34" charset="0"/>
                      </a:endParaRPr>
                    </a:p>
                  </a:txBody>
                  <a:tcPr marL="6350" marR="6350" marT="6350" marB="0" anchor="b"/>
                </a:tc>
                <a:tc>
                  <a:txBody>
                    <a:bodyPr/>
                    <a:lstStyle/>
                    <a:p>
                      <a:pPr algn="ctr" fontAlgn="b"/>
                      <a:r>
                        <a:rPr lang="en-GB" sz="1200" b="0" u="none" strike="noStrike">
                          <a:solidFill>
                            <a:srgbClr val="000000"/>
                          </a:solidFill>
                          <a:effectLst/>
                        </a:rPr>
                        <a:t>-0.5</a:t>
                      </a:r>
                      <a:endParaRPr lang="en-GB" sz="1200" b="0" i="0" u="none" strike="noStrike">
                        <a:solidFill>
                          <a:srgbClr val="000000"/>
                        </a:solidFill>
                        <a:effectLst/>
                        <a:latin typeface="Segoe UI" panose="020B0502040204020203" pitchFamily="34" charset="0"/>
                      </a:endParaRPr>
                    </a:p>
                  </a:txBody>
                  <a:tcPr marL="6350" marR="6350" marT="6350" marB="0" anchor="b"/>
                </a:tc>
                <a:extLst>
                  <a:ext uri="{0D108BD9-81ED-4DB2-BD59-A6C34878D82A}">
                    <a16:rowId xmlns:a16="http://schemas.microsoft.com/office/drawing/2014/main" val="1024788348"/>
                  </a:ext>
                </a:extLst>
              </a:tr>
              <a:tr h="222250">
                <a:tc>
                  <a:txBody>
                    <a:bodyPr/>
                    <a:lstStyle/>
                    <a:p>
                      <a:pPr algn="l" fontAlgn="b"/>
                      <a:r>
                        <a:rPr lang="en-GB" sz="1200" b="0" u="none" strike="noStrike">
                          <a:solidFill>
                            <a:srgbClr val="000000"/>
                          </a:solidFill>
                          <a:effectLst/>
                        </a:rPr>
                        <a:t>I: African American Adversity </a:t>
                      </a:r>
                      <a:endParaRPr lang="en-GB" sz="1200" b="0" i="0" u="none" strike="noStrike">
                        <a:solidFill>
                          <a:srgbClr val="000000"/>
                        </a:solidFill>
                        <a:effectLst/>
                        <a:latin typeface="Segoe UI" panose="020B0502040204020203" pitchFamily="34" charset="0"/>
                      </a:endParaRPr>
                    </a:p>
                  </a:txBody>
                  <a:tcPr marL="6350" marR="6350" marT="6350" marB="0" anchor="b"/>
                </a:tc>
                <a:tc>
                  <a:txBody>
                    <a:bodyPr/>
                    <a:lstStyle/>
                    <a:p>
                      <a:pPr algn="ctr" fontAlgn="b"/>
                      <a:r>
                        <a:rPr lang="en-GB" sz="1200" b="0" u="none" strike="noStrike">
                          <a:solidFill>
                            <a:srgbClr val="000000"/>
                          </a:solidFill>
                          <a:effectLst/>
                        </a:rPr>
                        <a:t>-1</a:t>
                      </a:r>
                      <a:endParaRPr lang="en-GB" sz="1200" b="0" i="0" u="none" strike="noStrike">
                        <a:solidFill>
                          <a:srgbClr val="000000"/>
                        </a:solidFill>
                        <a:effectLst/>
                        <a:latin typeface="Segoe UI" panose="020B0502040204020203" pitchFamily="34" charset="0"/>
                      </a:endParaRPr>
                    </a:p>
                  </a:txBody>
                  <a:tcPr marL="6350" marR="6350" marT="6350" marB="0" anchor="b"/>
                </a:tc>
                <a:extLst>
                  <a:ext uri="{0D108BD9-81ED-4DB2-BD59-A6C34878D82A}">
                    <a16:rowId xmlns:a16="http://schemas.microsoft.com/office/drawing/2014/main" val="2613957062"/>
                  </a:ext>
                </a:extLst>
              </a:tr>
              <a:tr h="222250">
                <a:tc>
                  <a:txBody>
                    <a:bodyPr/>
                    <a:lstStyle/>
                    <a:p>
                      <a:pPr algn="l" fontAlgn="b"/>
                      <a:r>
                        <a:rPr lang="en-GB" sz="1200" b="0" u="none" strike="noStrike">
                          <a:solidFill>
                            <a:srgbClr val="000000"/>
                          </a:solidFill>
                          <a:effectLst/>
                        </a:rPr>
                        <a:t>J: Residential Institutions, Young People</a:t>
                      </a:r>
                      <a:endParaRPr lang="en-GB" sz="1200" b="0" i="0" u="none" strike="noStrike">
                        <a:solidFill>
                          <a:srgbClr val="000000"/>
                        </a:solidFill>
                        <a:effectLst/>
                        <a:latin typeface="Segoe UI" panose="020B0502040204020203" pitchFamily="34" charset="0"/>
                      </a:endParaRPr>
                    </a:p>
                  </a:txBody>
                  <a:tcPr marL="6350" marR="6350" marT="6350" marB="0" anchor="b"/>
                </a:tc>
                <a:tc>
                  <a:txBody>
                    <a:bodyPr/>
                    <a:lstStyle/>
                    <a:p>
                      <a:pPr algn="ctr" fontAlgn="b"/>
                      <a:r>
                        <a:rPr lang="en-GB" sz="1200" b="0" u="none" strike="noStrike" dirty="0">
                          <a:solidFill>
                            <a:srgbClr val="000000"/>
                          </a:solidFill>
                          <a:effectLst/>
                        </a:rPr>
                        <a:t>-0.5</a:t>
                      </a:r>
                      <a:endParaRPr lang="en-GB" sz="1200" b="0" i="0" u="none" strike="noStrike" dirty="0">
                        <a:solidFill>
                          <a:srgbClr val="000000"/>
                        </a:solidFill>
                        <a:effectLst/>
                        <a:latin typeface="Segoe UI" panose="020B0502040204020203" pitchFamily="34" charset="0"/>
                      </a:endParaRPr>
                    </a:p>
                  </a:txBody>
                  <a:tcPr marL="6350" marR="6350" marT="6350" marB="0" anchor="b"/>
                </a:tc>
                <a:extLst>
                  <a:ext uri="{0D108BD9-81ED-4DB2-BD59-A6C34878D82A}">
                    <a16:rowId xmlns:a16="http://schemas.microsoft.com/office/drawing/2014/main" val="4272966237"/>
                  </a:ext>
                </a:extLst>
              </a:tr>
            </a:tbl>
          </a:graphicData>
        </a:graphic>
      </p:graphicFrame>
    </p:spTree>
    <p:extLst>
      <p:ext uri="{BB962C8B-B14F-4D97-AF65-F5344CB8AC3E}">
        <p14:creationId xmlns:p14="http://schemas.microsoft.com/office/powerpoint/2010/main" val="16775562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28">
            <a:extLst>
              <a:ext uri="{FF2B5EF4-FFF2-40B4-BE49-F238E27FC236}">
                <a16:creationId xmlns:a16="http://schemas.microsoft.com/office/drawing/2014/main" id="{9B45BA4C-9B54-4496-821F-9E0985CA9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50596D66-40E4-C084-378A-E00831A29719}"/>
              </a:ext>
            </a:extLst>
          </p:cNvPr>
          <p:cNvPicPr>
            <a:picLocks noChangeAspect="1"/>
          </p:cNvPicPr>
          <p:nvPr/>
        </p:nvPicPr>
        <p:blipFill rotWithShape="1">
          <a:blip r:embed="rId2">
            <a:duotone>
              <a:schemeClr val="bg2">
                <a:shade val="45000"/>
                <a:satMod val="135000"/>
              </a:schemeClr>
              <a:prstClr val="white"/>
            </a:duotone>
          </a:blip>
          <a:srcRect l="561" r="32337" b="-2"/>
          <a:stretch/>
        </p:blipFill>
        <p:spPr>
          <a:xfrm>
            <a:off x="5349241" y="10"/>
            <a:ext cx="6842759" cy="6857990"/>
          </a:xfrm>
          <a:prstGeom prst="rect">
            <a:avLst/>
          </a:prstGeom>
        </p:spPr>
      </p:pic>
      <p:sp>
        <p:nvSpPr>
          <p:cNvPr id="4" name="TextBox 3">
            <a:extLst>
              <a:ext uri="{FF2B5EF4-FFF2-40B4-BE49-F238E27FC236}">
                <a16:creationId xmlns:a16="http://schemas.microsoft.com/office/drawing/2014/main" id="{1C97A9A3-6E41-0D95-7701-DA5CE67A6E95}"/>
              </a:ext>
            </a:extLst>
          </p:cNvPr>
          <p:cNvSpPr txBox="1"/>
          <p:nvPr/>
        </p:nvSpPr>
        <p:spPr>
          <a:xfrm>
            <a:off x="492761" y="1298368"/>
            <a:ext cx="5469693" cy="2130631"/>
          </a:xfrm>
          <a:prstGeom prst="rect">
            <a:avLst/>
          </a:prstGeom>
        </p:spPr>
        <p:txBody>
          <a:bodyPr vert="horz" lIns="91440" tIns="45720" rIns="91440" bIns="45720" rtlCol="0" anchor="ctr">
            <a:normAutofit fontScale="92500" lnSpcReduction="10000"/>
          </a:bodyPr>
          <a:lstStyle/>
          <a:p>
            <a:pPr>
              <a:lnSpc>
                <a:spcPct val="95000"/>
              </a:lnSpc>
              <a:spcBef>
                <a:spcPct val="0"/>
              </a:spcBef>
              <a:spcAft>
                <a:spcPts val="600"/>
              </a:spcAft>
            </a:pPr>
            <a:r>
              <a:rPr lang="en-US" sz="2800" b="1" spc="-50" dirty="0">
                <a:latin typeface="Segoe UI" panose="020B0502040204020203" pitchFamily="34" charset="0"/>
                <a:ea typeface="+mj-ea"/>
                <a:cs typeface="Segoe UI" panose="020B0502040204020203" pitchFamily="34" charset="0"/>
              </a:rPr>
              <a:t>Catchment Geodemographic Profiling </a:t>
            </a:r>
            <a:br>
              <a:rPr lang="en-US" sz="3900" spc="-50" dirty="0">
                <a:solidFill>
                  <a:schemeClr val="bg1"/>
                </a:solidFill>
                <a:latin typeface="Segoe UI" panose="020B0502040204020203" pitchFamily="34" charset="0"/>
                <a:ea typeface="+mj-ea"/>
                <a:cs typeface="Segoe UI" panose="020B0502040204020203" pitchFamily="34" charset="0"/>
              </a:rPr>
            </a:br>
            <a:r>
              <a:rPr lang="en-US" sz="2000" spc="-50" dirty="0">
                <a:latin typeface="Segoe UI" panose="020B0502040204020203" pitchFamily="34" charset="0"/>
                <a:ea typeface="+mj-ea"/>
                <a:cs typeface="Segoe UI" panose="020B0502040204020203" pitchFamily="34" charset="0"/>
              </a:rPr>
              <a:t>Spending power of the catchment… </a:t>
            </a:r>
          </a:p>
          <a:p>
            <a:pPr>
              <a:lnSpc>
                <a:spcPct val="95000"/>
              </a:lnSpc>
              <a:spcBef>
                <a:spcPct val="0"/>
              </a:spcBef>
              <a:spcAft>
                <a:spcPts val="600"/>
              </a:spcAft>
            </a:pPr>
            <a:endParaRPr lang="en-US" sz="2000" spc="-50" dirty="0">
              <a:latin typeface="Segoe UI" panose="020B0502040204020203" pitchFamily="34" charset="0"/>
              <a:ea typeface="+mj-ea"/>
              <a:cs typeface="Segoe UI" panose="020B0502040204020203" pitchFamily="34" charset="0"/>
            </a:endParaRPr>
          </a:p>
          <a:p>
            <a:pPr>
              <a:lnSpc>
                <a:spcPct val="95000"/>
              </a:lnSpc>
              <a:spcBef>
                <a:spcPct val="0"/>
              </a:spcBef>
              <a:spcAft>
                <a:spcPts val="600"/>
              </a:spcAft>
            </a:pPr>
            <a:r>
              <a:rPr lang="en-US" sz="2000" spc="-50" dirty="0">
                <a:latin typeface="Segoe UI" panose="020B0502040204020203" pitchFamily="34" charset="0"/>
                <a:ea typeface="+mj-ea"/>
                <a:cs typeface="Segoe UI" panose="020B0502040204020203" pitchFamily="34" charset="0"/>
              </a:rPr>
              <a:t>Ollie’s Bargain Outlet </a:t>
            </a:r>
            <a:r>
              <a:rPr lang="en-US" sz="2000" b="1" spc="-50" dirty="0">
                <a:latin typeface="Segoe UI" panose="020B0502040204020203" pitchFamily="34" charset="0"/>
                <a:ea typeface="+mj-ea"/>
                <a:cs typeface="Segoe UI" panose="020B0502040204020203" pitchFamily="34" charset="0"/>
              </a:rPr>
              <a:t>vs</a:t>
            </a:r>
            <a:r>
              <a:rPr lang="en-US" sz="2000" spc="-50" dirty="0">
                <a:latin typeface="Segoe UI" panose="020B0502040204020203" pitchFamily="34" charset="0"/>
                <a:ea typeface="+mj-ea"/>
                <a:cs typeface="Segoe UI" panose="020B0502040204020203" pitchFamily="34" charset="0"/>
              </a:rPr>
              <a:t> Whole Foods Market? </a:t>
            </a:r>
            <a:r>
              <a:rPr lang="en-US" sz="3900" spc="-50" dirty="0">
                <a:solidFill>
                  <a:schemeClr val="bg1"/>
                </a:solidFill>
                <a:latin typeface="Segoe UI" panose="020B0502040204020203" pitchFamily="34" charset="0"/>
                <a:ea typeface="+mj-ea"/>
                <a:cs typeface="Segoe UI" panose="020B0502040204020203" pitchFamily="34" charset="0"/>
              </a:rPr>
              <a:t>Approach</a:t>
            </a:r>
          </a:p>
        </p:txBody>
      </p:sp>
      <p:pic>
        <p:nvPicPr>
          <p:cNvPr id="6" name="Picture 5">
            <a:extLst>
              <a:ext uri="{FF2B5EF4-FFF2-40B4-BE49-F238E27FC236}">
                <a16:creationId xmlns:a16="http://schemas.microsoft.com/office/drawing/2014/main" id="{601E75EB-B1AA-F3E6-480B-182E3407A3F7}"/>
              </a:ext>
            </a:extLst>
          </p:cNvPr>
          <p:cNvPicPr>
            <a:picLocks noChangeAspect="1"/>
          </p:cNvPicPr>
          <p:nvPr/>
        </p:nvPicPr>
        <p:blipFill>
          <a:blip r:embed="rId3"/>
          <a:stretch>
            <a:fillRect/>
          </a:stretch>
        </p:blipFill>
        <p:spPr>
          <a:xfrm>
            <a:off x="5824068" y="1078728"/>
            <a:ext cx="5893103" cy="4305521"/>
          </a:xfrm>
          <a:prstGeom prst="rect">
            <a:avLst/>
          </a:prstGeom>
          <a:ln>
            <a:noFill/>
          </a:ln>
          <a:effectLst>
            <a:outerShdw blurRad="190500" algn="tl" rotWithShape="0">
              <a:srgbClr val="000000">
                <a:alpha val="70000"/>
              </a:srgbClr>
            </a:outerShdw>
          </a:effectLst>
        </p:spPr>
      </p:pic>
      <p:graphicFrame>
        <p:nvGraphicFramePr>
          <p:cNvPr id="7" name="Table 6">
            <a:extLst>
              <a:ext uri="{FF2B5EF4-FFF2-40B4-BE49-F238E27FC236}">
                <a16:creationId xmlns:a16="http://schemas.microsoft.com/office/drawing/2014/main" id="{8879211F-9B63-EADC-18EF-FE7227CDDED3}"/>
              </a:ext>
            </a:extLst>
          </p:cNvPr>
          <p:cNvGraphicFramePr>
            <a:graphicFrameLocks noGrp="1"/>
          </p:cNvGraphicFramePr>
          <p:nvPr/>
        </p:nvGraphicFramePr>
        <p:xfrm>
          <a:off x="4528971" y="5695124"/>
          <a:ext cx="7188200" cy="666750"/>
        </p:xfrm>
        <a:graphic>
          <a:graphicData uri="http://schemas.openxmlformats.org/drawingml/2006/table">
            <a:tbl>
              <a:tblPr>
                <a:tableStyleId>{85BE263C-DBD7-4A20-BB59-AAB30ACAA65A}</a:tableStyleId>
              </a:tblPr>
              <a:tblGrid>
                <a:gridCol w="1524000">
                  <a:extLst>
                    <a:ext uri="{9D8B030D-6E8A-4147-A177-3AD203B41FA5}">
                      <a16:colId xmlns:a16="http://schemas.microsoft.com/office/drawing/2014/main" val="844374017"/>
                    </a:ext>
                  </a:extLst>
                </a:gridCol>
                <a:gridCol w="2781300">
                  <a:extLst>
                    <a:ext uri="{9D8B030D-6E8A-4147-A177-3AD203B41FA5}">
                      <a16:colId xmlns:a16="http://schemas.microsoft.com/office/drawing/2014/main" val="197306913"/>
                    </a:ext>
                  </a:extLst>
                </a:gridCol>
                <a:gridCol w="1625600">
                  <a:extLst>
                    <a:ext uri="{9D8B030D-6E8A-4147-A177-3AD203B41FA5}">
                      <a16:colId xmlns:a16="http://schemas.microsoft.com/office/drawing/2014/main" val="3754549165"/>
                    </a:ext>
                  </a:extLst>
                </a:gridCol>
                <a:gridCol w="1257300">
                  <a:extLst>
                    <a:ext uri="{9D8B030D-6E8A-4147-A177-3AD203B41FA5}">
                      <a16:colId xmlns:a16="http://schemas.microsoft.com/office/drawing/2014/main" val="1427710789"/>
                    </a:ext>
                  </a:extLst>
                </a:gridCol>
              </a:tblGrid>
              <a:tr h="222250">
                <a:tc>
                  <a:txBody>
                    <a:bodyPr/>
                    <a:lstStyle/>
                    <a:p>
                      <a:pPr algn="ctr" fontAlgn="b"/>
                      <a:r>
                        <a:rPr lang="en-GB" sz="1200" b="1" u="none" strike="noStrike">
                          <a:effectLst/>
                        </a:rPr>
                        <a:t>location_name</a:t>
                      </a:r>
                      <a:endParaRPr lang="en-GB" sz="1200" b="1" i="0" u="none" strike="noStrike">
                        <a:solidFill>
                          <a:srgbClr val="000000"/>
                        </a:solidFill>
                        <a:effectLst/>
                        <a:latin typeface="Segoe UI" panose="020B0502040204020203" pitchFamily="34" charset="0"/>
                      </a:endParaRPr>
                    </a:p>
                  </a:txBody>
                  <a:tcPr marL="6350" marR="6350" marT="6350" marB="0" anchor="b"/>
                </a:tc>
                <a:tc>
                  <a:txBody>
                    <a:bodyPr/>
                    <a:lstStyle/>
                    <a:p>
                      <a:pPr algn="ctr" fontAlgn="b"/>
                      <a:r>
                        <a:rPr lang="en-GB" sz="1200" b="1" u="none" strike="noStrike">
                          <a:effectLst/>
                        </a:rPr>
                        <a:t>TractGroup</a:t>
                      </a:r>
                      <a:endParaRPr lang="en-GB" sz="1200" b="1" i="0" u="none" strike="noStrike">
                        <a:solidFill>
                          <a:srgbClr val="000000"/>
                        </a:solidFill>
                        <a:effectLst/>
                        <a:latin typeface="Segoe UI" panose="020B0502040204020203" pitchFamily="34" charset="0"/>
                      </a:endParaRPr>
                    </a:p>
                  </a:txBody>
                  <a:tcPr marL="6350" marR="6350" marT="6350" marB="0" anchor="b"/>
                </a:tc>
                <a:tc>
                  <a:txBody>
                    <a:bodyPr/>
                    <a:lstStyle/>
                    <a:p>
                      <a:pPr algn="ctr" fontAlgn="b"/>
                      <a:r>
                        <a:rPr lang="en-GB" sz="1200" b="1" u="none" strike="noStrike">
                          <a:effectLst/>
                        </a:rPr>
                        <a:t>TotalTractPopulation</a:t>
                      </a:r>
                      <a:endParaRPr lang="en-GB" sz="1200" b="1" i="0" u="none" strike="noStrike">
                        <a:solidFill>
                          <a:srgbClr val="000000"/>
                        </a:solidFill>
                        <a:effectLst/>
                        <a:latin typeface="Segoe UI" panose="020B0502040204020203" pitchFamily="34" charset="0"/>
                      </a:endParaRPr>
                    </a:p>
                  </a:txBody>
                  <a:tcPr marL="6350" marR="6350" marT="6350" marB="0" anchor="b"/>
                </a:tc>
                <a:tc>
                  <a:txBody>
                    <a:bodyPr/>
                    <a:lstStyle/>
                    <a:p>
                      <a:pPr algn="ctr" fontAlgn="b"/>
                      <a:r>
                        <a:rPr lang="en-GB" sz="1200" b="1" u="none" strike="noStrike" dirty="0">
                          <a:effectLst/>
                        </a:rPr>
                        <a:t>TotalPopulation</a:t>
                      </a:r>
                      <a:endParaRPr lang="en-GB" sz="1200" b="1" i="0" u="none" strike="noStrike" dirty="0">
                        <a:solidFill>
                          <a:srgbClr val="000000"/>
                        </a:solidFill>
                        <a:effectLst/>
                        <a:latin typeface="Segoe UI" panose="020B0502040204020203" pitchFamily="34" charset="0"/>
                      </a:endParaRPr>
                    </a:p>
                  </a:txBody>
                  <a:tcPr marL="6350" marR="6350" marT="6350" marB="0" anchor="b"/>
                </a:tc>
                <a:extLst>
                  <a:ext uri="{0D108BD9-81ED-4DB2-BD59-A6C34878D82A}">
                    <a16:rowId xmlns:a16="http://schemas.microsoft.com/office/drawing/2014/main" val="1092600332"/>
                  </a:ext>
                </a:extLst>
              </a:tr>
              <a:tr h="222250">
                <a:tc rowSpan="2">
                  <a:txBody>
                    <a:bodyPr/>
                    <a:lstStyle/>
                    <a:p>
                      <a:pPr algn="ctr" fontAlgn="ctr"/>
                      <a:r>
                        <a:rPr lang="en-GB" sz="1200" u="none" strike="noStrike">
                          <a:effectLst/>
                        </a:rPr>
                        <a:t>Ollie's Bargain Outlet</a:t>
                      </a:r>
                      <a:endParaRPr lang="en-GB" sz="1200" b="0" i="0" u="none" strike="noStrike">
                        <a:solidFill>
                          <a:srgbClr val="000000"/>
                        </a:solidFill>
                        <a:effectLst/>
                        <a:latin typeface="Segoe UI" panose="020B0502040204020203" pitchFamily="34" charset="0"/>
                      </a:endParaRPr>
                    </a:p>
                  </a:txBody>
                  <a:tcPr marL="6350" marR="6350" marT="6350" marB="0" anchor="ctr"/>
                </a:tc>
                <a:tc>
                  <a:txBody>
                    <a:bodyPr/>
                    <a:lstStyle/>
                    <a:p>
                      <a:pPr algn="ctr" fontAlgn="ctr"/>
                      <a:r>
                        <a:rPr lang="en-GB" sz="1200" u="none" strike="noStrike">
                          <a:effectLst/>
                        </a:rPr>
                        <a:t>E: Wealthy Urbanites</a:t>
                      </a:r>
                      <a:endParaRPr lang="en-GB" sz="1200" b="0" i="0" u="none" strike="noStrike">
                        <a:solidFill>
                          <a:srgbClr val="000000"/>
                        </a:solidFill>
                        <a:effectLst/>
                        <a:latin typeface="Segoe UI" panose="020B0502040204020203" pitchFamily="34" charset="0"/>
                      </a:endParaRPr>
                    </a:p>
                  </a:txBody>
                  <a:tcPr marL="6350" marR="6350" marT="6350" marB="0" anchor="ctr"/>
                </a:tc>
                <a:tc>
                  <a:txBody>
                    <a:bodyPr/>
                    <a:lstStyle/>
                    <a:p>
                      <a:pPr algn="ctr" fontAlgn="b"/>
                      <a:r>
                        <a:rPr lang="en-GB" sz="1200" u="none" strike="noStrike">
                          <a:effectLst/>
                        </a:rPr>
                        <a:t>3810</a:t>
                      </a:r>
                      <a:endParaRPr lang="en-GB" sz="1200" b="0" i="0" u="none" strike="noStrike">
                        <a:solidFill>
                          <a:srgbClr val="000000"/>
                        </a:solidFill>
                        <a:effectLst/>
                        <a:latin typeface="Segoe UI" panose="020B0502040204020203" pitchFamily="34" charset="0"/>
                      </a:endParaRPr>
                    </a:p>
                  </a:txBody>
                  <a:tcPr marL="6350" marR="6350" marT="6350" marB="0" anchor="b"/>
                </a:tc>
                <a:tc>
                  <a:txBody>
                    <a:bodyPr/>
                    <a:lstStyle/>
                    <a:p>
                      <a:pPr algn="ctr" fontAlgn="b"/>
                      <a:r>
                        <a:rPr lang="en-GB" sz="1200" u="none" strike="noStrike" dirty="0">
                          <a:effectLst/>
                        </a:rPr>
                        <a:t>24027</a:t>
                      </a:r>
                      <a:endParaRPr lang="en-GB" sz="1200" b="0" i="0" u="none" strike="noStrike" dirty="0">
                        <a:solidFill>
                          <a:srgbClr val="000000"/>
                        </a:solidFill>
                        <a:effectLst/>
                        <a:latin typeface="Segoe UI" panose="020B0502040204020203" pitchFamily="34" charset="0"/>
                      </a:endParaRPr>
                    </a:p>
                  </a:txBody>
                  <a:tcPr marL="6350" marR="6350" marT="6350" marB="0" anchor="b"/>
                </a:tc>
                <a:extLst>
                  <a:ext uri="{0D108BD9-81ED-4DB2-BD59-A6C34878D82A}">
                    <a16:rowId xmlns:a16="http://schemas.microsoft.com/office/drawing/2014/main" val="3384255888"/>
                  </a:ext>
                </a:extLst>
              </a:tr>
              <a:tr h="222250">
                <a:tc vMerge="1">
                  <a:txBody>
                    <a:bodyPr/>
                    <a:lstStyle/>
                    <a:p>
                      <a:endParaRPr lang="en-GB"/>
                    </a:p>
                  </a:txBody>
                  <a:tcPr/>
                </a:tc>
                <a:tc>
                  <a:txBody>
                    <a:bodyPr/>
                    <a:lstStyle/>
                    <a:p>
                      <a:pPr algn="ctr" fontAlgn="ctr"/>
                      <a:r>
                        <a:rPr lang="en-GB" sz="1200" u="none" strike="noStrike">
                          <a:effectLst/>
                        </a:rPr>
                        <a:t>F: Low Income and Diverse</a:t>
                      </a:r>
                      <a:endParaRPr lang="en-GB" sz="1200" b="0" i="0" u="none" strike="noStrike">
                        <a:solidFill>
                          <a:srgbClr val="000000"/>
                        </a:solidFill>
                        <a:effectLst/>
                        <a:latin typeface="Segoe UI" panose="020B0502040204020203" pitchFamily="34" charset="0"/>
                      </a:endParaRPr>
                    </a:p>
                  </a:txBody>
                  <a:tcPr marL="6350" marR="6350" marT="6350" marB="0" anchor="ctr"/>
                </a:tc>
                <a:tc>
                  <a:txBody>
                    <a:bodyPr/>
                    <a:lstStyle/>
                    <a:p>
                      <a:pPr algn="ctr" fontAlgn="b"/>
                      <a:r>
                        <a:rPr lang="en-GB" sz="1200" u="none" strike="noStrike">
                          <a:effectLst/>
                        </a:rPr>
                        <a:t>20217</a:t>
                      </a:r>
                      <a:endParaRPr lang="en-GB" sz="1200" b="0" i="0" u="none" strike="noStrike">
                        <a:solidFill>
                          <a:srgbClr val="000000"/>
                        </a:solidFill>
                        <a:effectLst/>
                        <a:latin typeface="Segoe UI" panose="020B0502040204020203" pitchFamily="34" charset="0"/>
                      </a:endParaRPr>
                    </a:p>
                  </a:txBody>
                  <a:tcPr marL="6350" marR="6350" marT="6350" marB="0" anchor="b"/>
                </a:tc>
                <a:tc>
                  <a:txBody>
                    <a:bodyPr/>
                    <a:lstStyle/>
                    <a:p>
                      <a:pPr algn="ctr" fontAlgn="b"/>
                      <a:r>
                        <a:rPr lang="en-GB" sz="1200" u="none" strike="noStrike" dirty="0">
                          <a:effectLst/>
                        </a:rPr>
                        <a:t>24027</a:t>
                      </a:r>
                      <a:endParaRPr lang="en-GB" sz="1200" b="0" i="0" u="none" strike="noStrike" dirty="0">
                        <a:solidFill>
                          <a:srgbClr val="000000"/>
                        </a:solidFill>
                        <a:effectLst/>
                        <a:latin typeface="Segoe UI" panose="020B0502040204020203" pitchFamily="34" charset="0"/>
                      </a:endParaRPr>
                    </a:p>
                  </a:txBody>
                  <a:tcPr marL="6350" marR="6350" marT="6350" marB="0" anchor="b"/>
                </a:tc>
                <a:extLst>
                  <a:ext uri="{0D108BD9-81ED-4DB2-BD59-A6C34878D82A}">
                    <a16:rowId xmlns:a16="http://schemas.microsoft.com/office/drawing/2014/main" val="1774810901"/>
                  </a:ext>
                </a:extLst>
              </a:tr>
            </a:tbl>
          </a:graphicData>
        </a:graphic>
      </p:graphicFrame>
      <p:graphicFrame>
        <p:nvGraphicFramePr>
          <p:cNvPr id="5" name="Table 4">
            <a:extLst>
              <a:ext uri="{FF2B5EF4-FFF2-40B4-BE49-F238E27FC236}">
                <a16:creationId xmlns:a16="http://schemas.microsoft.com/office/drawing/2014/main" id="{30DF6776-7E7F-3544-0CA7-6FE88BBA6F76}"/>
              </a:ext>
            </a:extLst>
          </p:cNvPr>
          <p:cNvGraphicFramePr>
            <a:graphicFrameLocks noGrp="1"/>
          </p:cNvGraphicFramePr>
          <p:nvPr/>
        </p:nvGraphicFramePr>
        <p:xfrm>
          <a:off x="760476" y="4139374"/>
          <a:ext cx="3416300" cy="2222500"/>
        </p:xfrm>
        <a:graphic>
          <a:graphicData uri="http://schemas.openxmlformats.org/drawingml/2006/table">
            <a:tbl>
              <a:tblPr>
                <a:tableStyleId>{85BE263C-DBD7-4A20-BB59-AAB30ACAA65A}</a:tableStyleId>
              </a:tblPr>
              <a:tblGrid>
                <a:gridCol w="2806700">
                  <a:extLst>
                    <a:ext uri="{9D8B030D-6E8A-4147-A177-3AD203B41FA5}">
                      <a16:colId xmlns:a16="http://schemas.microsoft.com/office/drawing/2014/main" val="1182684633"/>
                    </a:ext>
                  </a:extLst>
                </a:gridCol>
                <a:gridCol w="609600">
                  <a:extLst>
                    <a:ext uri="{9D8B030D-6E8A-4147-A177-3AD203B41FA5}">
                      <a16:colId xmlns:a16="http://schemas.microsoft.com/office/drawing/2014/main" val="144364989"/>
                    </a:ext>
                  </a:extLst>
                </a:gridCol>
              </a:tblGrid>
              <a:tr h="222250">
                <a:tc>
                  <a:txBody>
                    <a:bodyPr/>
                    <a:lstStyle/>
                    <a:p>
                      <a:pPr algn="ctr" fontAlgn="b"/>
                      <a:r>
                        <a:rPr lang="en-GB" sz="1200" b="1" u="none" strike="noStrike">
                          <a:solidFill>
                            <a:srgbClr val="000000"/>
                          </a:solidFill>
                          <a:effectLst/>
                        </a:rPr>
                        <a:t>TractGroup</a:t>
                      </a:r>
                      <a:endParaRPr lang="en-GB" sz="1200" b="1" i="0" u="none" strike="noStrike">
                        <a:solidFill>
                          <a:srgbClr val="000000"/>
                        </a:solidFill>
                        <a:effectLst/>
                        <a:latin typeface="Segoe UI" panose="020B0502040204020203" pitchFamily="34" charset="0"/>
                      </a:endParaRPr>
                    </a:p>
                  </a:txBody>
                  <a:tcPr marL="6350" marR="6350" marT="6350" marB="0" anchor="b"/>
                </a:tc>
                <a:tc>
                  <a:txBody>
                    <a:bodyPr/>
                    <a:lstStyle/>
                    <a:p>
                      <a:pPr algn="ctr" fontAlgn="b"/>
                      <a:r>
                        <a:rPr lang="en-GB" sz="1200" b="1" u="none" strike="noStrike">
                          <a:solidFill>
                            <a:srgbClr val="000000"/>
                          </a:solidFill>
                          <a:effectLst/>
                        </a:rPr>
                        <a:t>z-score</a:t>
                      </a:r>
                      <a:endParaRPr lang="en-GB" sz="1200" b="1" i="0" u="none" strike="noStrike">
                        <a:solidFill>
                          <a:srgbClr val="000000"/>
                        </a:solidFill>
                        <a:effectLst/>
                        <a:latin typeface="Segoe UI" panose="020B0502040204020203" pitchFamily="34" charset="0"/>
                      </a:endParaRPr>
                    </a:p>
                  </a:txBody>
                  <a:tcPr marL="6350" marR="6350" marT="6350" marB="0" anchor="b"/>
                </a:tc>
                <a:extLst>
                  <a:ext uri="{0D108BD9-81ED-4DB2-BD59-A6C34878D82A}">
                    <a16:rowId xmlns:a16="http://schemas.microsoft.com/office/drawing/2014/main" val="3387767118"/>
                  </a:ext>
                </a:extLst>
              </a:tr>
              <a:tr h="222250">
                <a:tc>
                  <a:txBody>
                    <a:bodyPr/>
                    <a:lstStyle/>
                    <a:p>
                      <a:pPr algn="l" fontAlgn="b"/>
                      <a:r>
                        <a:rPr lang="en-GB" sz="1200" b="0" u="none" strike="noStrike">
                          <a:solidFill>
                            <a:srgbClr val="000000"/>
                          </a:solidFill>
                          <a:effectLst/>
                        </a:rPr>
                        <a:t>A: Hispanic and Kids</a:t>
                      </a:r>
                      <a:endParaRPr lang="en-GB" sz="1200" b="0" i="0" u="none" strike="noStrike">
                        <a:solidFill>
                          <a:srgbClr val="000000"/>
                        </a:solidFill>
                        <a:effectLst/>
                        <a:latin typeface="Segoe UI" panose="020B0502040204020203" pitchFamily="34" charset="0"/>
                      </a:endParaRPr>
                    </a:p>
                  </a:txBody>
                  <a:tcPr marL="6350" marR="6350" marT="6350" marB="0" anchor="b"/>
                </a:tc>
                <a:tc>
                  <a:txBody>
                    <a:bodyPr/>
                    <a:lstStyle/>
                    <a:p>
                      <a:pPr algn="ctr" fontAlgn="b"/>
                      <a:r>
                        <a:rPr lang="en-GB" sz="1200" b="0" u="none" strike="noStrike">
                          <a:solidFill>
                            <a:srgbClr val="000000"/>
                          </a:solidFill>
                          <a:effectLst/>
                        </a:rPr>
                        <a:t>-0.5</a:t>
                      </a:r>
                      <a:endParaRPr lang="en-GB" sz="1200" b="0" i="0" u="none" strike="noStrike">
                        <a:solidFill>
                          <a:srgbClr val="000000"/>
                        </a:solidFill>
                        <a:effectLst/>
                        <a:latin typeface="Segoe UI" panose="020B0502040204020203" pitchFamily="34" charset="0"/>
                      </a:endParaRPr>
                    </a:p>
                  </a:txBody>
                  <a:tcPr marL="6350" marR="6350" marT="6350" marB="0" anchor="b"/>
                </a:tc>
                <a:extLst>
                  <a:ext uri="{0D108BD9-81ED-4DB2-BD59-A6C34878D82A}">
                    <a16:rowId xmlns:a16="http://schemas.microsoft.com/office/drawing/2014/main" val="1196446957"/>
                  </a:ext>
                </a:extLst>
              </a:tr>
              <a:tr h="222250">
                <a:tc>
                  <a:txBody>
                    <a:bodyPr/>
                    <a:lstStyle/>
                    <a:p>
                      <a:pPr algn="l" fontAlgn="b"/>
                      <a:r>
                        <a:rPr lang="en-GB" sz="1200" b="0" u="none" strike="noStrike">
                          <a:solidFill>
                            <a:srgbClr val="000000"/>
                          </a:solidFill>
                          <a:effectLst/>
                        </a:rPr>
                        <a:t>B: Wealthy Nuclear Families</a:t>
                      </a:r>
                      <a:endParaRPr lang="en-GB" sz="1200" b="0" i="0" u="none" strike="noStrike">
                        <a:solidFill>
                          <a:srgbClr val="000000"/>
                        </a:solidFill>
                        <a:effectLst/>
                        <a:latin typeface="Segoe UI" panose="020B0502040204020203" pitchFamily="34" charset="0"/>
                      </a:endParaRPr>
                    </a:p>
                  </a:txBody>
                  <a:tcPr marL="6350" marR="6350" marT="6350" marB="0" anchor="b"/>
                </a:tc>
                <a:tc>
                  <a:txBody>
                    <a:bodyPr/>
                    <a:lstStyle/>
                    <a:p>
                      <a:pPr algn="ctr" fontAlgn="b"/>
                      <a:r>
                        <a:rPr lang="en-GB" sz="1200" b="0" u="none" strike="noStrike">
                          <a:solidFill>
                            <a:srgbClr val="000000"/>
                          </a:solidFill>
                          <a:effectLst/>
                        </a:rPr>
                        <a:t>1</a:t>
                      </a:r>
                      <a:endParaRPr lang="en-GB" sz="1200" b="0" i="0" u="none" strike="noStrike">
                        <a:solidFill>
                          <a:srgbClr val="000000"/>
                        </a:solidFill>
                        <a:effectLst/>
                        <a:latin typeface="Segoe UI" panose="020B0502040204020203" pitchFamily="34" charset="0"/>
                      </a:endParaRPr>
                    </a:p>
                  </a:txBody>
                  <a:tcPr marL="6350" marR="6350" marT="6350" marB="0" anchor="b"/>
                </a:tc>
                <a:extLst>
                  <a:ext uri="{0D108BD9-81ED-4DB2-BD59-A6C34878D82A}">
                    <a16:rowId xmlns:a16="http://schemas.microsoft.com/office/drawing/2014/main" val="2251583944"/>
                  </a:ext>
                </a:extLst>
              </a:tr>
              <a:tr h="222250">
                <a:tc>
                  <a:txBody>
                    <a:bodyPr/>
                    <a:lstStyle/>
                    <a:p>
                      <a:pPr algn="l" fontAlgn="b"/>
                      <a:r>
                        <a:rPr lang="en-GB" sz="1200" b="0" u="none" strike="noStrike">
                          <a:solidFill>
                            <a:srgbClr val="000000"/>
                          </a:solidFill>
                          <a:effectLst/>
                        </a:rPr>
                        <a:t>C: Middle Income, Single Family Homes</a:t>
                      </a:r>
                      <a:endParaRPr lang="en-GB" sz="1200" b="0" i="0" u="none" strike="noStrike">
                        <a:solidFill>
                          <a:srgbClr val="000000"/>
                        </a:solidFill>
                        <a:effectLst/>
                        <a:latin typeface="Segoe UI" panose="020B0502040204020203" pitchFamily="34" charset="0"/>
                      </a:endParaRPr>
                    </a:p>
                  </a:txBody>
                  <a:tcPr marL="6350" marR="6350" marT="6350" marB="0" anchor="b"/>
                </a:tc>
                <a:tc>
                  <a:txBody>
                    <a:bodyPr/>
                    <a:lstStyle/>
                    <a:p>
                      <a:pPr algn="ctr" fontAlgn="b"/>
                      <a:r>
                        <a:rPr lang="en-GB" sz="1200" b="0" u="none" strike="noStrike">
                          <a:solidFill>
                            <a:srgbClr val="000000"/>
                          </a:solidFill>
                          <a:effectLst/>
                        </a:rPr>
                        <a:t>0.5</a:t>
                      </a:r>
                      <a:endParaRPr lang="en-GB" sz="1200" b="0" i="0" u="none" strike="noStrike">
                        <a:solidFill>
                          <a:srgbClr val="000000"/>
                        </a:solidFill>
                        <a:effectLst/>
                        <a:latin typeface="Segoe UI" panose="020B0502040204020203" pitchFamily="34" charset="0"/>
                      </a:endParaRPr>
                    </a:p>
                  </a:txBody>
                  <a:tcPr marL="6350" marR="6350" marT="6350" marB="0" anchor="b"/>
                </a:tc>
                <a:extLst>
                  <a:ext uri="{0D108BD9-81ED-4DB2-BD59-A6C34878D82A}">
                    <a16:rowId xmlns:a16="http://schemas.microsoft.com/office/drawing/2014/main" val="2947106482"/>
                  </a:ext>
                </a:extLst>
              </a:tr>
              <a:tr h="222250">
                <a:tc>
                  <a:txBody>
                    <a:bodyPr/>
                    <a:lstStyle/>
                    <a:p>
                      <a:pPr algn="l" fontAlgn="b"/>
                      <a:r>
                        <a:rPr lang="en-GB" sz="1200" b="0" u="none" strike="noStrike">
                          <a:solidFill>
                            <a:srgbClr val="000000"/>
                          </a:solidFill>
                          <a:effectLst/>
                        </a:rPr>
                        <a:t>E: Wealthy Urbanites</a:t>
                      </a:r>
                      <a:endParaRPr lang="en-GB" sz="1200" b="0" i="0" u="none" strike="noStrike">
                        <a:solidFill>
                          <a:srgbClr val="000000"/>
                        </a:solidFill>
                        <a:effectLst/>
                        <a:latin typeface="Segoe UI" panose="020B0502040204020203" pitchFamily="34" charset="0"/>
                      </a:endParaRPr>
                    </a:p>
                  </a:txBody>
                  <a:tcPr marL="6350" marR="6350" marT="6350" marB="0" anchor="b"/>
                </a:tc>
                <a:tc>
                  <a:txBody>
                    <a:bodyPr/>
                    <a:lstStyle/>
                    <a:p>
                      <a:pPr algn="ctr" fontAlgn="b"/>
                      <a:r>
                        <a:rPr lang="en-GB" sz="1200" b="0" u="none" strike="noStrike">
                          <a:solidFill>
                            <a:srgbClr val="000000"/>
                          </a:solidFill>
                          <a:effectLst/>
                        </a:rPr>
                        <a:t>1</a:t>
                      </a:r>
                      <a:endParaRPr lang="en-GB" sz="1200" b="0" i="0" u="none" strike="noStrike">
                        <a:solidFill>
                          <a:srgbClr val="000000"/>
                        </a:solidFill>
                        <a:effectLst/>
                        <a:latin typeface="Segoe UI" panose="020B0502040204020203" pitchFamily="34" charset="0"/>
                      </a:endParaRPr>
                    </a:p>
                  </a:txBody>
                  <a:tcPr marL="6350" marR="6350" marT="6350" marB="0" anchor="b"/>
                </a:tc>
                <a:extLst>
                  <a:ext uri="{0D108BD9-81ED-4DB2-BD59-A6C34878D82A}">
                    <a16:rowId xmlns:a16="http://schemas.microsoft.com/office/drawing/2014/main" val="3120013740"/>
                  </a:ext>
                </a:extLst>
              </a:tr>
              <a:tr h="222250">
                <a:tc>
                  <a:txBody>
                    <a:bodyPr/>
                    <a:lstStyle/>
                    <a:p>
                      <a:pPr algn="l" fontAlgn="b"/>
                      <a:r>
                        <a:rPr lang="en-GB" sz="1200" b="0" u="none" strike="noStrike">
                          <a:solidFill>
                            <a:srgbClr val="000000"/>
                          </a:solidFill>
                          <a:effectLst/>
                        </a:rPr>
                        <a:t>F: Low Income and Diverse</a:t>
                      </a:r>
                      <a:endParaRPr lang="en-GB" sz="1200" b="0" i="0" u="none" strike="noStrike">
                        <a:solidFill>
                          <a:srgbClr val="000000"/>
                        </a:solidFill>
                        <a:effectLst/>
                        <a:latin typeface="Segoe UI" panose="020B0502040204020203" pitchFamily="34" charset="0"/>
                      </a:endParaRPr>
                    </a:p>
                  </a:txBody>
                  <a:tcPr marL="6350" marR="6350" marT="6350" marB="0" anchor="b"/>
                </a:tc>
                <a:tc>
                  <a:txBody>
                    <a:bodyPr/>
                    <a:lstStyle/>
                    <a:p>
                      <a:pPr algn="ctr" fontAlgn="b"/>
                      <a:r>
                        <a:rPr lang="en-GB" sz="1200" b="0" u="none" strike="noStrike">
                          <a:solidFill>
                            <a:srgbClr val="000000"/>
                          </a:solidFill>
                          <a:effectLst/>
                        </a:rPr>
                        <a:t>-0.5</a:t>
                      </a:r>
                      <a:endParaRPr lang="en-GB" sz="1200" b="0" i="0" u="none" strike="noStrike">
                        <a:solidFill>
                          <a:srgbClr val="000000"/>
                        </a:solidFill>
                        <a:effectLst/>
                        <a:latin typeface="Segoe UI" panose="020B0502040204020203" pitchFamily="34" charset="0"/>
                      </a:endParaRPr>
                    </a:p>
                  </a:txBody>
                  <a:tcPr marL="6350" marR="6350" marT="6350" marB="0" anchor="b"/>
                </a:tc>
                <a:extLst>
                  <a:ext uri="{0D108BD9-81ED-4DB2-BD59-A6C34878D82A}">
                    <a16:rowId xmlns:a16="http://schemas.microsoft.com/office/drawing/2014/main" val="2170582473"/>
                  </a:ext>
                </a:extLst>
              </a:tr>
              <a:tr h="222250">
                <a:tc>
                  <a:txBody>
                    <a:bodyPr/>
                    <a:lstStyle/>
                    <a:p>
                      <a:pPr algn="l" fontAlgn="b"/>
                      <a:r>
                        <a:rPr lang="en-GB" sz="1200" b="0" u="none" strike="noStrike">
                          <a:solidFill>
                            <a:srgbClr val="000000"/>
                          </a:solidFill>
                          <a:effectLst/>
                        </a:rPr>
                        <a:t>G: Old, Wealthy White </a:t>
                      </a:r>
                      <a:endParaRPr lang="en-GB" sz="1200" b="0" i="0" u="none" strike="noStrike">
                        <a:solidFill>
                          <a:srgbClr val="000000"/>
                        </a:solidFill>
                        <a:effectLst/>
                        <a:latin typeface="Segoe UI" panose="020B0502040204020203" pitchFamily="34" charset="0"/>
                      </a:endParaRPr>
                    </a:p>
                  </a:txBody>
                  <a:tcPr marL="6350" marR="6350" marT="6350" marB="0" anchor="b"/>
                </a:tc>
                <a:tc>
                  <a:txBody>
                    <a:bodyPr/>
                    <a:lstStyle/>
                    <a:p>
                      <a:pPr algn="ctr" fontAlgn="b"/>
                      <a:r>
                        <a:rPr lang="en-GB" sz="1200" b="0" u="none" strike="noStrike">
                          <a:solidFill>
                            <a:srgbClr val="000000"/>
                          </a:solidFill>
                          <a:effectLst/>
                        </a:rPr>
                        <a:t>0.5</a:t>
                      </a:r>
                      <a:endParaRPr lang="en-GB" sz="1200" b="0" i="0" u="none" strike="noStrike">
                        <a:solidFill>
                          <a:srgbClr val="000000"/>
                        </a:solidFill>
                        <a:effectLst/>
                        <a:latin typeface="Segoe UI" panose="020B0502040204020203" pitchFamily="34" charset="0"/>
                      </a:endParaRPr>
                    </a:p>
                  </a:txBody>
                  <a:tcPr marL="6350" marR="6350" marT="6350" marB="0" anchor="b"/>
                </a:tc>
                <a:extLst>
                  <a:ext uri="{0D108BD9-81ED-4DB2-BD59-A6C34878D82A}">
                    <a16:rowId xmlns:a16="http://schemas.microsoft.com/office/drawing/2014/main" val="2043717479"/>
                  </a:ext>
                </a:extLst>
              </a:tr>
              <a:tr h="222250">
                <a:tc>
                  <a:txBody>
                    <a:bodyPr/>
                    <a:lstStyle/>
                    <a:p>
                      <a:pPr algn="l" fontAlgn="b"/>
                      <a:r>
                        <a:rPr lang="en-GB" sz="1200" b="0" u="none" strike="noStrike">
                          <a:solidFill>
                            <a:srgbClr val="000000"/>
                          </a:solidFill>
                          <a:effectLst/>
                        </a:rPr>
                        <a:t>H: Low Income, Minority Mix</a:t>
                      </a:r>
                      <a:endParaRPr lang="en-GB" sz="1200" b="0" i="0" u="none" strike="noStrike">
                        <a:solidFill>
                          <a:srgbClr val="000000"/>
                        </a:solidFill>
                        <a:effectLst/>
                        <a:latin typeface="Segoe UI" panose="020B0502040204020203" pitchFamily="34" charset="0"/>
                      </a:endParaRPr>
                    </a:p>
                  </a:txBody>
                  <a:tcPr marL="6350" marR="6350" marT="6350" marB="0" anchor="b"/>
                </a:tc>
                <a:tc>
                  <a:txBody>
                    <a:bodyPr/>
                    <a:lstStyle/>
                    <a:p>
                      <a:pPr algn="ctr" fontAlgn="b"/>
                      <a:r>
                        <a:rPr lang="en-GB" sz="1200" b="0" u="none" strike="noStrike">
                          <a:solidFill>
                            <a:srgbClr val="000000"/>
                          </a:solidFill>
                          <a:effectLst/>
                        </a:rPr>
                        <a:t>-0.5</a:t>
                      </a:r>
                      <a:endParaRPr lang="en-GB" sz="1200" b="0" i="0" u="none" strike="noStrike">
                        <a:solidFill>
                          <a:srgbClr val="000000"/>
                        </a:solidFill>
                        <a:effectLst/>
                        <a:latin typeface="Segoe UI" panose="020B0502040204020203" pitchFamily="34" charset="0"/>
                      </a:endParaRPr>
                    </a:p>
                  </a:txBody>
                  <a:tcPr marL="6350" marR="6350" marT="6350" marB="0" anchor="b"/>
                </a:tc>
                <a:extLst>
                  <a:ext uri="{0D108BD9-81ED-4DB2-BD59-A6C34878D82A}">
                    <a16:rowId xmlns:a16="http://schemas.microsoft.com/office/drawing/2014/main" val="1024788348"/>
                  </a:ext>
                </a:extLst>
              </a:tr>
              <a:tr h="222250">
                <a:tc>
                  <a:txBody>
                    <a:bodyPr/>
                    <a:lstStyle/>
                    <a:p>
                      <a:pPr algn="l" fontAlgn="b"/>
                      <a:r>
                        <a:rPr lang="en-GB" sz="1200" b="0" u="none" strike="noStrike">
                          <a:solidFill>
                            <a:srgbClr val="000000"/>
                          </a:solidFill>
                          <a:effectLst/>
                        </a:rPr>
                        <a:t>I: African American Adversity </a:t>
                      </a:r>
                      <a:endParaRPr lang="en-GB" sz="1200" b="0" i="0" u="none" strike="noStrike">
                        <a:solidFill>
                          <a:srgbClr val="000000"/>
                        </a:solidFill>
                        <a:effectLst/>
                        <a:latin typeface="Segoe UI" panose="020B0502040204020203" pitchFamily="34" charset="0"/>
                      </a:endParaRPr>
                    </a:p>
                  </a:txBody>
                  <a:tcPr marL="6350" marR="6350" marT="6350" marB="0" anchor="b"/>
                </a:tc>
                <a:tc>
                  <a:txBody>
                    <a:bodyPr/>
                    <a:lstStyle/>
                    <a:p>
                      <a:pPr algn="ctr" fontAlgn="b"/>
                      <a:r>
                        <a:rPr lang="en-GB" sz="1200" b="0" u="none" strike="noStrike">
                          <a:solidFill>
                            <a:srgbClr val="000000"/>
                          </a:solidFill>
                          <a:effectLst/>
                        </a:rPr>
                        <a:t>-1</a:t>
                      </a:r>
                      <a:endParaRPr lang="en-GB" sz="1200" b="0" i="0" u="none" strike="noStrike">
                        <a:solidFill>
                          <a:srgbClr val="000000"/>
                        </a:solidFill>
                        <a:effectLst/>
                        <a:latin typeface="Segoe UI" panose="020B0502040204020203" pitchFamily="34" charset="0"/>
                      </a:endParaRPr>
                    </a:p>
                  </a:txBody>
                  <a:tcPr marL="6350" marR="6350" marT="6350" marB="0" anchor="b"/>
                </a:tc>
                <a:extLst>
                  <a:ext uri="{0D108BD9-81ED-4DB2-BD59-A6C34878D82A}">
                    <a16:rowId xmlns:a16="http://schemas.microsoft.com/office/drawing/2014/main" val="2613957062"/>
                  </a:ext>
                </a:extLst>
              </a:tr>
              <a:tr h="222250">
                <a:tc>
                  <a:txBody>
                    <a:bodyPr/>
                    <a:lstStyle/>
                    <a:p>
                      <a:pPr algn="l" fontAlgn="b"/>
                      <a:r>
                        <a:rPr lang="en-GB" sz="1200" b="0" u="none" strike="noStrike">
                          <a:solidFill>
                            <a:srgbClr val="000000"/>
                          </a:solidFill>
                          <a:effectLst/>
                        </a:rPr>
                        <a:t>J: Residential Institutions, Young People</a:t>
                      </a:r>
                      <a:endParaRPr lang="en-GB" sz="1200" b="0" i="0" u="none" strike="noStrike">
                        <a:solidFill>
                          <a:srgbClr val="000000"/>
                        </a:solidFill>
                        <a:effectLst/>
                        <a:latin typeface="Segoe UI" panose="020B0502040204020203" pitchFamily="34" charset="0"/>
                      </a:endParaRPr>
                    </a:p>
                  </a:txBody>
                  <a:tcPr marL="6350" marR="6350" marT="6350" marB="0" anchor="b"/>
                </a:tc>
                <a:tc>
                  <a:txBody>
                    <a:bodyPr/>
                    <a:lstStyle/>
                    <a:p>
                      <a:pPr algn="ctr" fontAlgn="b"/>
                      <a:r>
                        <a:rPr lang="en-GB" sz="1200" b="0" u="none" strike="noStrike" dirty="0">
                          <a:solidFill>
                            <a:srgbClr val="000000"/>
                          </a:solidFill>
                          <a:effectLst/>
                        </a:rPr>
                        <a:t>-0.5</a:t>
                      </a:r>
                      <a:endParaRPr lang="en-GB" sz="1200" b="0" i="0" u="none" strike="noStrike" dirty="0">
                        <a:solidFill>
                          <a:srgbClr val="000000"/>
                        </a:solidFill>
                        <a:effectLst/>
                        <a:latin typeface="Segoe UI" panose="020B0502040204020203" pitchFamily="34" charset="0"/>
                      </a:endParaRPr>
                    </a:p>
                  </a:txBody>
                  <a:tcPr marL="6350" marR="6350" marT="6350" marB="0" anchor="b"/>
                </a:tc>
                <a:extLst>
                  <a:ext uri="{0D108BD9-81ED-4DB2-BD59-A6C34878D82A}">
                    <a16:rowId xmlns:a16="http://schemas.microsoft.com/office/drawing/2014/main" val="4272966237"/>
                  </a:ext>
                </a:extLst>
              </a:tr>
            </a:tbl>
          </a:graphicData>
        </a:graphic>
      </p:graphicFrame>
      <p:pic>
        <p:nvPicPr>
          <p:cNvPr id="9" name="Picture 8">
            <a:extLst>
              <a:ext uri="{FF2B5EF4-FFF2-40B4-BE49-F238E27FC236}">
                <a16:creationId xmlns:a16="http://schemas.microsoft.com/office/drawing/2014/main" id="{8790B7E8-62FF-A24D-A1B9-4D41FA58BB4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8850" y="3076376"/>
            <a:ext cx="1578875" cy="877153"/>
          </a:xfrm>
          <a:prstGeom prst="rect">
            <a:avLst/>
          </a:prstGeom>
          <a:ln>
            <a:noFill/>
          </a:ln>
          <a:effectLst>
            <a:outerShdw blurRad="190500" algn="tl" rotWithShape="0">
              <a:srgbClr val="000000">
                <a:alpha val="70000"/>
              </a:srgbClr>
            </a:outerShdw>
          </a:effectLst>
        </p:spPr>
      </p:pic>
      <p:pic>
        <p:nvPicPr>
          <p:cNvPr id="11" name="Picture 10">
            <a:extLst>
              <a:ext uri="{FF2B5EF4-FFF2-40B4-BE49-F238E27FC236}">
                <a16:creationId xmlns:a16="http://schemas.microsoft.com/office/drawing/2014/main" id="{7C0594CE-6F2B-9445-4F44-A0FB30CA3CF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03814" y="3076376"/>
            <a:ext cx="1332698" cy="886832"/>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627799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28">
            <a:extLst>
              <a:ext uri="{FF2B5EF4-FFF2-40B4-BE49-F238E27FC236}">
                <a16:creationId xmlns:a16="http://schemas.microsoft.com/office/drawing/2014/main" id="{9B45BA4C-9B54-4496-821F-9E0985CA9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50596D66-40E4-C084-378A-E00831A29719}"/>
              </a:ext>
            </a:extLst>
          </p:cNvPr>
          <p:cNvPicPr>
            <a:picLocks noChangeAspect="1"/>
          </p:cNvPicPr>
          <p:nvPr/>
        </p:nvPicPr>
        <p:blipFill rotWithShape="1">
          <a:blip r:embed="rId2">
            <a:duotone>
              <a:schemeClr val="bg2">
                <a:shade val="45000"/>
                <a:satMod val="135000"/>
              </a:schemeClr>
              <a:prstClr val="white"/>
            </a:duotone>
          </a:blip>
          <a:srcRect l="561" r="32337" b="-2"/>
          <a:stretch/>
        </p:blipFill>
        <p:spPr>
          <a:xfrm>
            <a:off x="5349241" y="10"/>
            <a:ext cx="6842759" cy="6857990"/>
          </a:xfrm>
          <a:prstGeom prst="rect">
            <a:avLst/>
          </a:prstGeom>
        </p:spPr>
      </p:pic>
      <p:sp>
        <p:nvSpPr>
          <p:cNvPr id="4" name="TextBox 3">
            <a:extLst>
              <a:ext uri="{FF2B5EF4-FFF2-40B4-BE49-F238E27FC236}">
                <a16:creationId xmlns:a16="http://schemas.microsoft.com/office/drawing/2014/main" id="{1C97A9A3-6E41-0D95-7701-DA5CE67A6E95}"/>
              </a:ext>
            </a:extLst>
          </p:cNvPr>
          <p:cNvSpPr txBox="1"/>
          <p:nvPr/>
        </p:nvSpPr>
        <p:spPr>
          <a:xfrm>
            <a:off x="492761" y="1298368"/>
            <a:ext cx="4362043" cy="2130631"/>
          </a:xfrm>
          <a:prstGeom prst="rect">
            <a:avLst/>
          </a:prstGeom>
        </p:spPr>
        <p:txBody>
          <a:bodyPr vert="horz" lIns="91440" tIns="45720" rIns="91440" bIns="45720" rtlCol="0" anchor="ctr">
            <a:normAutofit/>
          </a:bodyPr>
          <a:lstStyle/>
          <a:p>
            <a:pPr>
              <a:lnSpc>
                <a:spcPct val="95000"/>
              </a:lnSpc>
              <a:spcBef>
                <a:spcPct val="0"/>
              </a:spcBef>
              <a:spcAft>
                <a:spcPts val="600"/>
              </a:spcAft>
            </a:pPr>
            <a:r>
              <a:rPr lang="en-US" sz="2800" b="1" spc="-50" dirty="0">
                <a:latin typeface="Segoe UI" panose="020B0502040204020203" pitchFamily="34" charset="0"/>
                <a:ea typeface="+mj-ea"/>
                <a:cs typeface="Segoe UI" panose="020B0502040204020203" pitchFamily="34" charset="0"/>
              </a:rPr>
              <a:t>Case Study</a:t>
            </a:r>
            <a:r>
              <a:rPr lang="en-US" sz="3200" b="1" spc="-50" dirty="0">
                <a:latin typeface="Segoe UI" panose="020B0502040204020203" pitchFamily="34" charset="0"/>
                <a:ea typeface="+mj-ea"/>
                <a:cs typeface="Segoe UI" panose="020B0502040204020203" pitchFamily="34" charset="0"/>
              </a:rPr>
              <a:t>:</a:t>
            </a:r>
          </a:p>
          <a:p>
            <a:pPr>
              <a:lnSpc>
                <a:spcPct val="95000"/>
              </a:lnSpc>
              <a:spcBef>
                <a:spcPct val="0"/>
              </a:spcBef>
              <a:spcAft>
                <a:spcPts val="600"/>
              </a:spcAft>
            </a:pPr>
            <a:r>
              <a:rPr lang="en-US" sz="2400" spc="-50" dirty="0">
                <a:latin typeface="Segoe UI" panose="020B0502040204020203" pitchFamily="34" charset="0"/>
                <a:ea typeface="+mj-ea"/>
                <a:cs typeface="Segoe UI" panose="020B0502040204020203" pitchFamily="34" charset="0"/>
              </a:rPr>
              <a:t>The e-resilience of retail centers</a:t>
            </a:r>
            <a:br>
              <a:rPr lang="en-US" sz="3900" spc="-50" dirty="0">
                <a:solidFill>
                  <a:schemeClr val="bg1"/>
                </a:solidFill>
                <a:latin typeface="Segoe UI" panose="020B0502040204020203" pitchFamily="34" charset="0"/>
                <a:ea typeface="+mj-ea"/>
                <a:cs typeface="Segoe UI" panose="020B0502040204020203" pitchFamily="34" charset="0"/>
              </a:rPr>
            </a:br>
            <a:r>
              <a:rPr lang="en-US" sz="3900" spc="-50" dirty="0">
                <a:solidFill>
                  <a:schemeClr val="bg1"/>
                </a:solidFill>
                <a:latin typeface="Segoe UI" panose="020B0502040204020203" pitchFamily="34" charset="0"/>
                <a:ea typeface="+mj-ea"/>
                <a:cs typeface="Segoe UI" panose="020B0502040204020203" pitchFamily="34" charset="0"/>
              </a:rPr>
              <a:t>Approach</a:t>
            </a:r>
          </a:p>
        </p:txBody>
      </p:sp>
      <p:pic>
        <p:nvPicPr>
          <p:cNvPr id="3" name="Picture 2">
            <a:extLst>
              <a:ext uri="{FF2B5EF4-FFF2-40B4-BE49-F238E27FC236}">
                <a16:creationId xmlns:a16="http://schemas.microsoft.com/office/drawing/2014/main" id="{87021C4E-2CFD-F46B-07E3-1D79F753ED5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34527" y="0"/>
            <a:ext cx="6657473" cy="6858000"/>
          </a:xfrm>
          <a:prstGeom prst="rect">
            <a:avLst/>
          </a:prstGeom>
        </p:spPr>
      </p:pic>
      <p:pic>
        <p:nvPicPr>
          <p:cNvPr id="6" name="Picture 5">
            <a:extLst>
              <a:ext uri="{FF2B5EF4-FFF2-40B4-BE49-F238E27FC236}">
                <a16:creationId xmlns:a16="http://schemas.microsoft.com/office/drawing/2014/main" id="{B98D2366-7796-2C08-2CBC-7917AB353B8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13884" y="3015904"/>
            <a:ext cx="3153291" cy="3002288"/>
          </a:xfrm>
          <a:prstGeom prst="rect">
            <a:avLst/>
          </a:prstGeom>
        </p:spPr>
      </p:pic>
    </p:spTree>
    <p:extLst>
      <p:ext uri="{BB962C8B-B14F-4D97-AF65-F5344CB8AC3E}">
        <p14:creationId xmlns:p14="http://schemas.microsoft.com/office/powerpoint/2010/main" val="28199817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28">
            <a:extLst>
              <a:ext uri="{FF2B5EF4-FFF2-40B4-BE49-F238E27FC236}">
                <a16:creationId xmlns:a16="http://schemas.microsoft.com/office/drawing/2014/main" id="{9B45BA4C-9B54-4496-821F-9E0985CA9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50596D66-40E4-C084-378A-E00831A29719}"/>
              </a:ext>
            </a:extLst>
          </p:cNvPr>
          <p:cNvPicPr>
            <a:picLocks noChangeAspect="1"/>
          </p:cNvPicPr>
          <p:nvPr/>
        </p:nvPicPr>
        <p:blipFill rotWithShape="1">
          <a:blip r:embed="rId2">
            <a:duotone>
              <a:schemeClr val="bg2">
                <a:shade val="45000"/>
                <a:satMod val="135000"/>
              </a:schemeClr>
              <a:prstClr val="white"/>
            </a:duotone>
          </a:blip>
          <a:srcRect l="561" r="32337" b="-2"/>
          <a:stretch/>
        </p:blipFill>
        <p:spPr>
          <a:xfrm>
            <a:off x="5349241" y="10"/>
            <a:ext cx="6842759" cy="6857990"/>
          </a:xfrm>
          <a:prstGeom prst="rect">
            <a:avLst/>
          </a:prstGeom>
        </p:spPr>
      </p:pic>
      <p:sp>
        <p:nvSpPr>
          <p:cNvPr id="4" name="TextBox 3">
            <a:extLst>
              <a:ext uri="{FF2B5EF4-FFF2-40B4-BE49-F238E27FC236}">
                <a16:creationId xmlns:a16="http://schemas.microsoft.com/office/drawing/2014/main" id="{1C97A9A3-6E41-0D95-7701-DA5CE67A6E95}"/>
              </a:ext>
            </a:extLst>
          </p:cNvPr>
          <p:cNvSpPr txBox="1"/>
          <p:nvPr/>
        </p:nvSpPr>
        <p:spPr>
          <a:xfrm>
            <a:off x="492761" y="1298368"/>
            <a:ext cx="4362043" cy="2130631"/>
          </a:xfrm>
          <a:prstGeom prst="rect">
            <a:avLst/>
          </a:prstGeom>
        </p:spPr>
        <p:txBody>
          <a:bodyPr vert="horz" lIns="91440" tIns="45720" rIns="91440" bIns="45720" rtlCol="0" anchor="ctr">
            <a:normAutofit/>
          </a:bodyPr>
          <a:lstStyle/>
          <a:p>
            <a:pPr>
              <a:lnSpc>
                <a:spcPct val="95000"/>
              </a:lnSpc>
              <a:spcBef>
                <a:spcPct val="0"/>
              </a:spcBef>
              <a:spcAft>
                <a:spcPts val="600"/>
              </a:spcAft>
            </a:pPr>
            <a:r>
              <a:rPr lang="en-US" sz="2800" b="1" spc="-50" dirty="0">
                <a:latin typeface="Segoe UI" panose="020B0502040204020203" pitchFamily="34" charset="0"/>
                <a:ea typeface="+mj-ea"/>
                <a:cs typeface="Segoe UI" panose="020B0502040204020203" pitchFamily="34" charset="0"/>
              </a:rPr>
              <a:t>Case Study</a:t>
            </a:r>
            <a:r>
              <a:rPr lang="en-US" sz="3200" b="1" spc="-50" dirty="0">
                <a:latin typeface="Segoe UI" panose="020B0502040204020203" pitchFamily="34" charset="0"/>
                <a:ea typeface="+mj-ea"/>
                <a:cs typeface="Segoe UI" panose="020B0502040204020203" pitchFamily="34" charset="0"/>
              </a:rPr>
              <a:t>:</a:t>
            </a:r>
          </a:p>
          <a:p>
            <a:pPr>
              <a:lnSpc>
                <a:spcPct val="95000"/>
              </a:lnSpc>
              <a:spcBef>
                <a:spcPct val="0"/>
              </a:spcBef>
              <a:spcAft>
                <a:spcPts val="600"/>
              </a:spcAft>
            </a:pPr>
            <a:r>
              <a:rPr lang="en-US" sz="2400" spc="-50" dirty="0">
                <a:latin typeface="Segoe UI" panose="020B0502040204020203" pitchFamily="34" charset="0"/>
                <a:ea typeface="+mj-ea"/>
                <a:cs typeface="Segoe UI" panose="020B0502040204020203" pitchFamily="34" charset="0"/>
              </a:rPr>
              <a:t>The e-resilience of retail centers</a:t>
            </a:r>
            <a:br>
              <a:rPr lang="en-US" sz="3900" spc="-50" dirty="0">
                <a:solidFill>
                  <a:schemeClr val="bg1"/>
                </a:solidFill>
                <a:latin typeface="Segoe UI" panose="020B0502040204020203" pitchFamily="34" charset="0"/>
                <a:ea typeface="+mj-ea"/>
                <a:cs typeface="Segoe UI" panose="020B0502040204020203" pitchFamily="34" charset="0"/>
              </a:rPr>
            </a:br>
            <a:r>
              <a:rPr lang="en-US" sz="3900" spc="-50" dirty="0">
                <a:solidFill>
                  <a:schemeClr val="bg1"/>
                </a:solidFill>
                <a:latin typeface="Segoe UI" panose="020B0502040204020203" pitchFamily="34" charset="0"/>
                <a:ea typeface="+mj-ea"/>
                <a:cs typeface="Segoe UI" panose="020B0502040204020203" pitchFamily="34" charset="0"/>
              </a:rPr>
              <a:t>Approach</a:t>
            </a:r>
          </a:p>
        </p:txBody>
      </p:sp>
      <p:pic>
        <p:nvPicPr>
          <p:cNvPr id="3" name="Picture 2">
            <a:extLst>
              <a:ext uri="{FF2B5EF4-FFF2-40B4-BE49-F238E27FC236}">
                <a16:creationId xmlns:a16="http://schemas.microsoft.com/office/drawing/2014/main" id="{87021C4E-2CFD-F46B-07E3-1D79F753ED5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34527" y="0"/>
            <a:ext cx="6657473" cy="6858000"/>
          </a:xfrm>
          <a:prstGeom prst="rect">
            <a:avLst/>
          </a:prstGeom>
        </p:spPr>
      </p:pic>
      <p:pic>
        <p:nvPicPr>
          <p:cNvPr id="7" name="Picture 6">
            <a:extLst>
              <a:ext uri="{FF2B5EF4-FFF2-40B4-BE49-F238E27FC236}">
                <a16:creationId xmlns:a16="http://schemas.microsoft.com/office/drawing/2014/main" id="{9F5C1E35-7A08-FCC7-1D09-E74D7F560453}"/>
              </a:ext>
            </a:extLst>
          </p:cNvPr>
          <p:cNvPicPr>
            <a:picLocks noChangeAspect="1"/>
          </p:cNvPicPr>
          <p:nvPr/>
        </p:nvPicPr>
        <p:blipFill rotWithShape="1">
          <a:blip r:embed="rId4">
            <a:extLst>
              <a:ext uri="{28A0092B-C50C-407E-A947-70E740481C1C}">
                <a14:useLocalDpi xmlns:a14="http://schemas.microsoft.com/office/drawing/2010/main" val="0"/>
              </a:ext>
            </a:extLst>
          </a:blip>
          <a:srcRect t="2591"/>
          <a:stretch/>
        </p:blipFill>
        <p:spPr>
          <a:xfrm>
            <a:off x="1775211" y="2882188"/>
            <a:ext cx="3666673" cy="3531635"/>
          </a:xfrm>
          <a:prstGeom prst="rect">
            <a:avLst/>
          </a:prstGeom>
          <a:ln>
            <a:noFill/>
          </a:ln>
          <a:effectLst>
            <a:outerShdw blurRad="190500" algn="tl" rotWithShape="0">
              <a:srgbClr val="000000">
                <a:alpha val="70000"/>
              </a:srgbClr>
            </a:outerShdw>
          </a:effectLst>
        </p:spPr>
      </p:pic>
      <p:pic>
        <p:nvPicPr>
          <p:cNvPr id="9" name="Picture 8">
            <a:extLst>
              <a:ext uri="{FF2B5EF4-FFF2-40B4-BE49-F238E27FC236}">
                <a16:creationId xmlns:a16="http://schemas.microsoft.com/office/drawing/2014/main" id="{1F0013B8-3E02-03FF-D12A-58E9304AFA6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17366" y="2882188"/>
            <a:ext cx="4917747" cy="3531635"/>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8134544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28">
            <a:extLst>
              <a:ext uri="{FF2B5EF4-FFF2-40B4-BE49-F238E27FC236}">
                <a16:creationId xmlns:a16="http://schemas.microsoft.com/office/drawing/2014/main" id="{9B45BA4C-9B54-4496-821F-9E0985CA9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50596D66-40E4-C084-378A-E00831A29719}"/>
              </a:ext>
            </a:extLst>
          </p:cNvPr>
          <p:cNvPicPr>
            <a:picLocks noChangeAspect="1"/>
          </p:cNvPicPr>
          <p:nvPr/>
        </p:nvPicPr>
        <p:blipFill rotWithShape="1">
          <a:blip r:embed="rId2">
            <a:duotone>
              <a:schemeClr val="bg2">
                <a:shade val="45000"/>
                <a:satMod val="135000"/>
              </a:schemeClr>
              <a:prstClr val="white"/>
            </a:duotone>
          </a:blip>
          <a:srcRect l="561" r="32337" b="-2"/>
          <a:stretch/>
        </p:blipFill>
        <p:spPr>
          <a:xfrm>
            <a:off x="5349241" y="10"/>
            <a:ext cx="6842759" cy="6857990"/>
          </a:xfrm>
          <a:prstGeom prst="rect">
            <a:avLst/>
          </a:prstGeom>
        </p:spPr>
      </p:pic>
      <p:sp>
        <p:nvSpPr>
          <p:cNvPr id="4" name="TextBox 3">
            <a:extLst>
              <a:ext uri="{FF2B5EF4-FFF2-40B4-BE49-F238E27FC236}">
                <a16:creationId xmlns:a16="http://schemas.microsoft.com/office/drawing/2014/main" id="{1C97A9A3-6E41-0D95-7701-DA5CE67A6E95}"/>
              </a:ext>
            </a:extLst>
          </p:cNvPr>
          <p:cNvSpPr txBox="1"/>
          <p:nvPr/>
        </p:nvSpPr>
        <p:spPr>
          <a:xfrm>
            <a:off x="492761" y="1298368"/>
            <a:ext cx="4362043" cy="2130631"/>
          </a:xfrm>
          <a:prstGeom prst="rect">
            <a:avLst/>
          </a:prstGeom>
        </p:spPr>
        <p:txBody>
          <a:bodyPr vert="horz" lIns="91440" tIns="45720" rIns="91440" bIns="45720" rtlCol="0" anchor="ctr">
            <a:normAutofit/>
          </a:bodyPr>
          <a:lstStyle/>
          <a:p>
            <a:pPr>
              <a:lnSpc>
                <a:spcPct val="95000"/>
              </a:lnSpc>
              <a:spcBef>
                <a:spcPct val="0"/>
              </a:spcBef>
              <a:spcAft>
                <a:spcPts val="600"/>
              </a:spcAft>
            </a:pPr>
            <a:r>
              <a:rPr lang="en-US" sz="2800" b="1" spc="-50" dirty="0">
                <a:latin typeface="Segoe UI" panose="020B0502040204020203" pitchFamily="34" charset="0"/>
                <a:ea typeface="+mj-ea"/>
                <a:cs typeface="Segoe UI" panose="020B0502040204020203" pitchFamily="34" charset="0"/>
              </a:rPr>
              <a:t>Case Study</a:t>
            </a:r>
            <a:r>
              <a:rPr lang="en-US" sz="3200" b="1" spc="-50" dirty="0">
                <a:latin typeface="Segoe UI" panose="020B0502040204020203" pitchFamily="34" charset="0"/>
                <a:ea typeface="+mj-ea"/>
                <a:cs typeface="Segoe UI" panose="020B0502040204020203" pitchFamily="34" charset="0"/>
              </a:rPr>
              <a:t>:</a:t>
            </a:r>
          </a:p>
          <a:p>
            <a:pPr>
              <a:lnSpc>
                <a:spcPct val="95000"/>
              </a:lnSpc>
              <a:spcBef>
                <a:spcPct val="0"/>
              </a:spcBef>
              <a:spcAft>
                <a:spcPts val="600"/>
              </a:spcAft>
            </a:pPr>
            <a:r>
              <a:rPr lang="en-US" sz="2400" spc="-50" dirty="0">
                <a:latin typeface="Segoe UI" panose="020B0502040204020203" pitchFamily="34" charset="0"/>
                <a:ea typeface="+mj-ea"/>
                <a:cs typeface="Segoe UI" panose="020B0502040204020203" pitchFamily="34" charset="0"/>
              </a:rPr>
              <a:t>The e-resilience of retail centers</a:t>
            </a:r>
            <a:br>
              <a:rPr lang="en-US" sz="3900" spc="-50" dirty="0">
                <a:solidFill>
                  <a:schemeClr val="bg1"/>
                </a:solidFill>
                <a:latin typeface="Segoe UI" panose="020B0502040204020203" pitchFamily="34" charset="0"/>
                <a:ea typeface="+mj-ea"/>
                <a:cs typeface="Segoe UI" panose="020B0502040204020203" pitchFamily="34" charset="0"/>
              </a:rPr>
            </a:br>
            <a:r>
              <a:rPr lang="en-US" sz="3900" spc="-50" dirty="0">
                <a:solidFill>
                  <a:schemeClr val="bg1"/>
                </a:solidFill>
                <a:latin typeface="Segoe UI" panose="020B0502040204020203" pitchFamily="34" charset="0"/>
                <a:ea typeface="+mj-ea"/>
                <a:cs typeface="Segoe UI" panose="020B0502040204020203" pitchFamily="34" charset="0"/>
              </a:rPr>
              <a:t>Approach</a:t>
            </a:r>
          </a:p>
        </p:txBody>
      </p:sp>
      <p:pic>
        <p:nvPicPr>
          <p:cNvPr id="12" name="Picture 11">
            <a:extLst>
              <a:ext uri="{FF2B5EF4-FFF2-40B4-BE49-F238E27FC236}">
                <a16:creationId xmlns:a16="http://schemas.microsoft.com/office/drawing/2014/main" id="{076FA80D-2DCB-EA38-C39E-792403A5DF33}"/>
              </a:ext>
            </a:extLst>
          </p:cNvPr>
          <p:cNvPicPr>
            <a:picLocks noChangeAspect="1"/>
          </p:cNvPicPr>
          <p:nvPr/>
        </p:nvPicPr>
        <p:blipFill>
          <a:blip r:embed="rId3"/>
          <a:stretch>
            <a:fillRect/>
          </a:stretch>
        </p:blipFill>
        <p:spPr>
          <a:xfrm>
            <a:off x="5205759" y="1120754"/>
            <a:ext cx="6769448" cy="4438878"/>
          </a:xfrm>
          <a:prstGeom prst="rect">
            <a:avLst/>
          </a:prstGeom>
          <a:ln>
            <a:noFill/>
          </a:ln>
          <a:effectLst>
            <a:outerShdw blurRad="190500" algn="tl" rotWithShape="0">
              <a:srgbClr val="000000">
                <a:alpha val="70000"/>
              </a:srgbClr>
            </a:outerShdw>
          </a:effectLst>
        </p:spPr>
      </p:pic>
      <p:pic>
        <p:nvPicPr>
          <p:cNvPr id="14" name="Picture 13">
            <a:extLst>
              <a:ext uri="{FF2B5EF4-FFF2-40B4-BE49-F238E27FC236}">
                <a16:creationId xmlns:a16="http://schemas.microsoft.com/office/drawing/2014/main" id="{D6C15FF8-28B9-3FAF-5F4C-2646DEE4DC1F}"/>
              </a:ext>
            </a:extLst>
          </p:cNvPr>
          <p:cNvPicPr>
            <a:picLocks noChangeAspect="1"/>
          </p:cNvPicPr>
          <p:nvPr/>
        </p:nvPicPr>
        <p:blipFill>
          <a:blip r:embed="rId4"/>
          <a:stretch>
            <a:fillRect/>
          </a:stretch>
        </p:blipFill>
        <p:spPr>
          <a:xfrm>
            <a:off x="9482980" y="3834642"/>
            <a:ext cx="2311519" cy="2787793"/>
          </a:xfrm>
          <a:prstGeom prst="rect">
            <a:avLst/>
          </a:prstGeom>
          <a:ln>
            <a:noFill/>
          </a:ln>
          <a:effectLst>
            <a:outerShdw blurRad="190500" algn="tl" rotWithShape="0">
              <a:srgbClr val="000000">
                <a:alpha val="70000"/>
              </a:srgbClr>
            </a:outerShdw>
          </a:effectLst>
        </p:spPr>
      </p:pic>
      <p:pic>
        <p:nvPicPr>
          <p:cNvPr id="16" name="Picture 15">
            <a:extLst>
              <a:ext uri="{FF2B5EF4-FFF2-40B4-BE49-F238E27FC236}">
                <a16:creationId xmlns:a16="http://schemas.microsoft.com/office/drawing/2014/main" id="{2AB524EB-F4B4-B4E1-BF0F-AD8FE3311293}"/>
              </a:ext>
            </a:extLst>
          </p:cNvPr>
          <p:cNvPicPr>
            <a:picLocks noChangeAspect="1"/>
          </p:cNvPicPr>
          <p:nvPr/>
        </p:nvPicPr>
        <p:blipFill rotWithShape="1">
          <a:blip r:embed="rId5"/>
          <a:srcRect t="19881"/>
          <a:stretch/>
        </p:blipFill>
        <p:spPr>
          <a:xfrm>
            <a:off x="533071" y="3182112"/>
            <a:ext cx="4148641" cy="1545255"/>
          </a:xfrm>
          <a:prstGeom prst="rect">
            <a:avLst/>
          </a:prstGeom>
          <a:ln>
            <a:noFill/>
          </a:ln>
          <a:effectLst>
            <a:outerShdw blurRad="190500" algn="tl" rotWithShape="0">
              <a:srgbClr val="000000">
                <a:alpha val="70000"/>
              </a:srgbClr>
            </a:outerShdw>
          </a:effectLst>
        </p:spPr>
      </p:pic>
      <p:pic>
        <p:nvPicPr>
          <p:cNvPr id="18" name="Picture 17">
            <a:extLst>
              <a:ext uri="{FF2B5EF4-FFF2-40B4-BE49-F238E27FC236}">
                <a16:creationId xmlns:a16="http://schemas.microsoft.com/office/drawing/2014/main" id="{F38C194D-04B7-2862-B26F-8B63C2D9CC37}"/>
              </a:ext>
            </a:extLst>
          </p:cNvPr>
          <p:cNvPicPr>
            <a:picLocks noChangeAspect="1"/>
          </p:cNvPicPr>
          <p:nvPr/>
        </p:nvPicPr>
        <p:blipFill>
          <a:blip r:embed="rId6"/>
          <a:stretch>
            <a:fillRect/>
          </a:stretch>
        </p:blipFill>
        <p:spPr>
          <a:xfrm>
            <a:off x="533071" y="4999309"/>
            <a:ext cx="4148641" cy="1285114"/>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8828281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28">
            <a:extLst>
              <a:ext uri="{FF2B5EF4-FFF2-40B4-BE49-F238E27FC236}">
                <a16:creationId xmlns:a16="http://schemas.microsoft.com/office/drawing/2014/main" id="{9B45BA4C-9B54-4496-821F-9E0985CA9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50596D66-40E4-C084-378A-E00831A29719}"/>
              </a:ext>
            </a:extLst>
          </p:cNvPr>
          <p:cNvPicPr>
            <a:picLocks noChangeAspect="1"/>
          </p:cNvPicPr>
          <p:nvPr/>
        </p:nvPicPr>
        <p:blipFill rotWithShape="1">
          <a:blip r:embed="rId2"/>
          <a:srcRect l="561" r="32337" b="-2"/>
          <a:stretch/>
        </p:blipFill>
        <p:spPr>
          <a:xfrm>
            <a:off x="5349241" y="10"/>
            <a:ext cx="6842759" cy="6857990"/>
          </a:xfrm>
          <a:prstGeom prst="rect">
            <a:avLst/>
          </a:prstGeom>
        </p:spPr>
      </p:pic>
      <p:sp>
        <p:nvSpPr>
          <p:cNvPr id="4" name="TextBox 3">
            <a:extLst>
              <a:ext uri="{FF2B5EF4-FFF2-40B4-BE49-F238E27FC236}">
                <a16:creationId xmlns:a16="http://schemas.microsoft.com/office/drawing/2014/main" id="{A5F069A9-AC45-E14D-C84D-441679D0BCB6}"/>
              </a:ext>
            </a:extLst>
          </p:cNvPr>
          <p:cNvSpPr txBox="1"/>
          <p:nvPr/>
        </p:nvSpPr>
        <p:spPr>
          <a:xfrm>
            <a:off x="414350" y="2844225"/>
            <a:ext cx="7306203" cy="584775"/>
          </a:xfrm>
          <a:prstGeom prst="rect">
            <a:avLst/>
          </a:prstGeom>
          <a:noFill/>
        </p:spPr>
        <p:txBody>
          <a:bodyPr wrap="square" rtlCol="0">
            <a:spAutoFit/>
          </a:bodyPr>
          <a:lstStyle/>
          <a:p>
            <a:r>
              <a:rPr lang="en-GB" sz="3200" b="1" dirty="0">
                <a:latin typeface="Segoe UI" panose="020B0502040204020203" pitchFamily="34" charset="0"/>
                <a:cs typeface="Segoe UI" panose="020B0502040204020203" pitchFamily="34" charset="0"/>
              </a:rPr>
              <a:t>[ Demo 3 – Catchment Profiling  ] </a:t>
            </a:r>
          </a:p>
        </p:txBody>
      </p:sp>
    </p:spTree>
    <p:extLst>
      <p:ext uri="{BB962C8B-B14F-4D97-AF65-F5344CB8AC3E}">
        <p14:creationId xmlns:p14="http://schemas.microsoft.com/office/powerpoint/2010/main" val="30630649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28">
            <a:extLst>
              <a:ext uri="{FF2B5EF4-FFF2-40B4-BE49-F238E27FC236}">
                <a16:creationId xmlns:a16="http://schemas.microsoft.com/office/drawing/2014/main" id="{9B45BA4C-9B54-4496-821F-9E0985CA9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64C630D0-968E-3C2D-B298-3830687A432B}"/>
              </a:ext>
            </a:extLst>
          </p:cNvPr>
          <p:cNvSpPr txBox="1"/>
          <p:nvPr/>
        </p:nvSpPr>
        <p:spPr>
          <a:xfrm>
            <a:off x="492761" y="515204"/>
            <a:ext cx="4856480" cy="2913796"/>
          </a:xfrm>
          <a:prstGeom prst="rect">
            <a:avLst/>
          </a:prstGeom>
        </p:spPr>
        <p:txBody>
          <a:bodyPr vert="horz" lIns="91440" tIns="45720" rIns="91440" bIns="45720" rtlCol="0" anchor="ctr">
            <a:normAutofit/>
          </a:bodyPr>
          <a:lstStyle/>
          <a:p>
            <a:pPr>
              <a:lnSpc>
                <a:spcPct val="95000"/>
              </a:lnSpc>
              <a:spcBef>
                <a:spcPct val="0"/>
              </a:spcBef>
              <a:spcAft>
                <a:spcPts val="600"/>
              </a:spcAft>
            </a:pPr>
            <a:endParaRPr lang="en-US" sz="3900" spc="-50" dirty="0">
              <a:solidFill>
                <a:schemeClr val="bg1"/>
              </a:solidFill>
              <a:latin typeface="Segoe UI" panose="020B0502040204020203" pitchFamily="34" charset="0"/>
              <a:ea typeface="+mj-ea"/>
              <a:cs typeface="Segoe UI" panose="020B0502040204020203" pitchFamily="34" charset="0"/>
            </a:endParaRPr>
          </a:p>
        </p:txBody>
      </p:sp>
      <p:pic>
        <p:nvPicPr>
          <p:cNvPr id="2" name="Picture 1">
            <a:extLst>
              <a:ext uri="{FF2B5EF4-FFF2-40B4-BE49-F238E27FC236}">
                <a16:creationId xmlns:a16="http://schemas.microsoft.com/office/drawing/2014/main" id="{50596D66-40E4-C084-378A-E00831A29719}"/>
              </a:ext>
            </a:extLst>
          </p:cNvPr>
          <p:cNvPicPr>
            <a:picLocks noChangeAspect="1"/>
          </p:cNvPicPr>
          <p:nvPr/>
        </p:nvPicPr>
        <p:blipFill rotWithShape="1">
          <a:blip r:embed="rId2"/>
          <a:srcRect l="561" r="32337" b="-2"/>
          <a:stretch/>
        </p:blipFill>
        <p:spPr>
          <a:xfrm>
            <a:off x="5349241" y="10"/>
            <a:ext cx="6842759" cy="6857990"/>
          </a:xfrm>
          <a:prstGeom prst="rect">
            <a:avLst/>
          </a:prstGeom>
        </p:spPr>
      </p:pic>
      <p:sp>
        <p:nvSpPr>
          <p:cNvPr id="4" name="TextBox 3">
            <a:extLst>
              <a:ext uri="{FF2B5EF4-FFF2-40B4-BE49-F238E27FC236}">
                <a16:creationId xmlns:a16="http://schemas.microsoft.com/office/drawing/2014/main" id="{479A9C77-D7AA-1D16-C2AE-391464030874}"/>
              </a:ext>
            </a:extLst>
          </p:cNvPr>
          <p:cNvSpPr txBox="1"/>
          <p:nvPr/>
        </p:nvSpPr>
        <p:spPr>
          <a:xfrm>
            <a:off x="492761" y="1298368"/>
            <a:ext cx="2586907" cy="2130631"/>
          </a:xfrm>
          <a:prstGeom prst="rect">
            <a:avLst/>
          </a:prstGeom>
        </p:spPr>
        <p:txBody>
          <a:bodyPr vert="horz" lIns="91440" tIns="45720" rIns="91440" bIns="45720" rtlCol="0" anchor="ctr">
            <a:normAutofit fontScale="92500" lnSpcReduction="10000"/>
          </a:bodyPr>
          <a:lstStyle/>
          <a:p>
            <a:pPr>
              <a:lnSpc>
                <a:spcPct val="95000"/>
              </a:lnSpc>
              <a:spcBef>
                <a:spcPct val="0"/>
              </a:spcBef>
              <a:spcAft>
                <a:spcPts val="600"/>
              </a:spcAft>
            </a:pPr>
            <a:r>
              <a:rPr lang="en-US" sz="3900" spc="-50" dirty="0">
                <a:solidFill>
                  <a:schemeClr val="bg1"/>
                </a:solidFill>
                <a:latin typeface="Segoe UI" panose="020B0502040204020203" pitchFamily="34" charset="0"/>
                <a:ea typeface="+mj-ea"/>
                <a:cs typeface="Segoe UI" panose="020B0502040204020203" pitchFamily="34" charset="0"/>
              </a:rPr>
              <a:t>Retail and </a:t>
            </a:r>
            <a:r>
              <a:rPr lang="en-US" sz="4200" spc="-50" dirty="0">
                <a:latin typeface="Segoe UI" panose="020B0502040204020203" pitchFamily="34" charset="0"/>
                <a:ea typeface="+mj-ea"/>
                <a:cs typeface="Segoe UI" panose="020B0502040204020203" pitchFamily="34" charset="0"/>
              </a:rPr>
              <a:t>Today’s workshop</a:t>
            </a:r>
            <a:r>
              <a:rPr lang="en-US" sz="3900" spc="-50" dirty="0">
                <a:latin typeface="Segoe UI" panose="020B0502040204020203" pitchFamily="34" charset="0"/>
                <a:ea typeface="+mj-ea"/>
                <a:cs typeface="Segoe UI" panose="020B0502040204020203" pitchFamily="34" charset="0"/>
              </a:rPr>
              <a:t> </a:t>
            </a:r>
            <a:r>
              <a:rPr lang="en-US" sz="3900" spc="-50" dirty="0">
                <a:solidFill>
                  <a:schemeClr val="bg1"/>
                </a:solidFill>
                <a:latin typeface="Segoe UI" panose="020B0502040204020203" pitchFamily="34" charset="0"/>
                <a:ea typeface="+mj-ea"/>
                <a:cs typeface="Segoe UI" panose="020B0502040204020203" pitchFamily="34" charset="0"/>
              </a:rPr>
              <a:t>: </a:t>
            </a:r>
            <a:br>
              <a:rPr lang="en-US" sz="3900" spc="-50" dirty="0">
                <a:solidFill>
                  <a:schemeClr val="bg1"/>
                </a:solidFill>
                <a:latin typeface="Segoe UI" panose="020B0502040204020203" pitchFamily="34" charset="0"/>
                <a:ea typeface="+mj-ea"/>
                <a:cs typeface="Segoe UI" panose="020B0502040204020203" pitchFamily="34" charset="0"/>
              </a:rPr>
            </a:br>
            <a:r>
              <a:rPr lang="en-US" sz="3900" spc="-50" dirty="0">
                <a:solidFill>
                  <a:schemeClr val="bg1"/>
                </a:solidFill>
                <a:latin typeface="Segoe UI" panose="020B0502040204020203" pitchFamily="34" charset="0"/>
                <a:ea typeface="+mj-ea"/>
                <a:cs typeface="Segoe UI" panose="020B0502040204020203" pitchFamily="34" charset="0"/>
              </a:rPr>
              <a:t>Approach</a:t>
            </a:r>
          </a:p>
        </p:txBody>
      </p:sp>
      <p:sp>
        <p:nvSpPr>
          <p:cNvPr id="5" name="TextBox 4">
            <a:extLst>
              <a:ext uri="{FF2B5EF4-FFF2-40B4-BE49-F238E27FC236}">
                <a16:creationId xmlns:a16="http://schemas.microsoft.com/office/drawing/2014/main" id="{873AFED6-06B2-4C53-113E-256FA67AC2A5}"/>
              </a:ext>
            </a:extLst>
          </p:cNvPr>
          <p:cNvSpPr txBox="1"/>
          <p:nvPr/>
        </p:nvSpPr>
        <p:spPr>
          <a:xfrm>
            <a:off x="524085" y="3000730"/>
            <a:ext cx="5198156" cy="3448636"/>
          </a:xfrm>
          <a:prstGeom prst="rect">
            <a:avLst/>
          </a:prstGeom>
          <a:noFill/>
        </p:spPr>
        <p:txBody>
          <a:bodyPr wrap="square">
            <a:spAutoFit/>
          </a:bodyPr>
          <a:lstStyle/>
          <a:p>
            <a:pPr>
              <a:lnSpc>
                <a:spcPct val="95000"/>
              </a:lnSpc>
              <a:spcBef>
                <a:spcPct val="0"/>
              </a:spcBef>
              <a:spcAft>
                <a:spcPts val="600"/>
              </a:spcAft>
            </a:pPr>
            <a:r>
              <a:rPr lang="en-US" sz="1800" spc="-50" dirty="0">
                <a:latin typeface="Segoe UI" panose="020B0502040204020203" pitchFamily="34" charset="0"/>
                <a:ea typeface="+mj-ea"/>
                <a:cs typeface="Segoe UI" panose="020B0502040204020203" pitchFamily="34" charset="0"/>
              </a:rPr>
              <a:t>Retail and Geodemographics: </a:t>
            </a:r>
            <a:br>
              <a:rPr lang="en-US" sz="1800" spc="-50" dirty="0">
                <a:latin typeface="Segoe UI" panose="020B0502040204020203" pitchFamily="34" charset="0"/>
                <a:ea typeface="+mj-ea"/>
                <a:cs typeface="Segoe UI" panose="020B0502040204020203" pitchFamily="34" charset="0"/>
              </a:rPr>
            </a:br>
            <a:r>
              <a:rPr lang="en-US" sz="1800" spc="-50" dirty="0">
                <a:latin typeface="Segoe UI" panose="020B0502040204020203" pitchFamily="34" charset="0"/>
                <a:ea typeface="+mj-ea"/>
                <a:cs typeface="Segoe UI" panose="020B0502040204020203" pitchFamily="34" charset="0"/>
              </a:rPr>
              <a:t>A Spatial Data Science Approach</a:t>
            </a:r>
          </a:p>
          <a:p>
            <a:pPr>
              <a:lnSpc>
                <a:spcPct val="95000"/>
              </a:lnSpc>
              <a:spcBef>
                <a:spcPct val="0"/>
              </a:spcBef>
              <a:spcAft>
                <a:spcPts val="600"/>
              </a:spcAft>
            </a:pPr>
            <a:endParaRPr lang="en-US" spc="-50" dirty="0">
              <a:latin typeface="Segoe UI" panose="020B0502040204020203" pitchFamily="34" charset="0"/>
              <a:ea typeface="+mj-ea"/>
              <a:cs typeface="Segoe UI" panose="020B0502040204020203" pitchFamily="34" charset="0"/>
            </a:endParaRPr>
          </a:p>
          <a:p>
            <a:pPr marL="285750" indent="-285750">
              <a:lnSpc>
                <a:spcPct val="95000"/>
              </a:lnSpc>
              <a:spcBef>
                <a:spcPct val="0"/>
              </a:spcBef>
              <a:spcAft>
                <a:spcPts val="600"/>
              </a:spcAft>
              <a:buFont typeface="Arial" panose="020B0604020202020204" pitchFamily="34" charset="0"/>
              <a:buChar char="•"/>
            </a:pPr>
            <a:r>
              <a:rPr lang="en-US" sz="1800" b="1" spc="-50" dirty="0">
                <a:latin typeface="Segoe UI" panose="020B0502040204020203" pitchFamily="34" charset="0"/>
                <a:ea typeface="+mj-ea"/>
                <a:cs typeface="Segoe UI" panose="020B0502040204020203" pitchFamily="34" charset="0"/>
              </a:rPr>
              <a:t>Retail </a:t>
            </a:r>
            <a:r>
              <a:rPr lang="en-US" sz="1800" spc="-50" dirty="0">
                <a:latin typeface="Segoe UI" panose="020B0502040204020203" pitchFamily="34" charset="0"/>
                <a:ea typeface="+mj-ea"/>
                <a:cs typeface="Segoe UI" panose="020B0502040204020203" pitchFamily="34" charset="0"/>
              </a:rPr>
              <a:t>store data and catchments</a:t>
            </a:r>
          </a:p>
          <a:p>
            <a:pPr>
              <a:lnSpc>
                <a:spcPct val="95000"/>
              </a:lnSpc>
              <a:spcBef>
                <a:spcPct val="0"/>
              </a:spcBef>
              <a:spcAft>
                <a:spcPts val="600"/>
              </a:spcAft>
            </a:pPr>
            <a:endParaRPr lang="en-US" spc="-50" dirty="0">
              <a:latin typeface="Segoe UI" panose="020B0502040204020203" pitchFamily="34" charset="0"/>
              <a:ea typeface="+mj-ea"/>
              <a:cs typeface="Segoe UI" panose="020B0502040204020203" pitchFamily="34" charset="0"/>
            </a:endParaRPr>
          </a:p>
          <a:p>
            <a:pPr marL="285750" indent="-285750">
              <a:lnSpc>
                <a:spcPct val="95000"/>
              </a:lnSpc>
              <a:spcBef>
                <a:spcPct val="0"/>
              </a:spcBef>
              <a:spcAft>
                <a:spcPts val="600"/>
              </a:spcAft>
              <a:buFont typeface="Arial" panose="020B0604020202020204" pitchFamily="34" charset="0"/>
              <a:buChar char="•"/>
            </a:pPr>
            <a:r>
              <a:rPr lang="en-US" b="1" spc="-50" dirty="0">
                <a:latin typeface="Segoe UI" panose="020B0502040204020203" pitchFamily="34" charset="0"/>
                <a:ea typeface="+mj-ea"/>
                <a:cs typeface="Segoe UI" panose="020B0502040204020203" pitchFamily="34" charset="0"/>
              </a:rPr>
              <a:t>Geodemographics</a:t>
            </a:r>
            <a:r>
              <a:rPr lang="en-US" spc="-50" dirty="0">
                <a:latin typeface="Segoe UI" panose="020B0502040204020203" pitchFamily="34" charset="0"/>
                <a:ea typeface="+mj-ea"/>
                <a:cs typeface="Segoe UI" panose="020B0502040204020203" pitchFamily="34" charset="0"/>
              </a:rPr>
              <a:t> as a tool for understanding the characteristics of neighborhoods </a:t>
            </a:r>
          </a:p>
          <a:p>
            <a:pPr>
              <a:lnSpc>
                <a:spcPct val="95000"/>
              </a:lnSpc>
              <a:spcBef>
                <a:spcPct val="0"/>
              </a:spcBef>
              <a:spcAft>
                <a:spcPts val="600"/>
              </a:spcAft>
            </a:pPr>
            <a:endParaRPr lang="en-US" spc="-50" dirty="0">
              <a:latin typeface="Segoe UI" panose="020B0502040204020203" pitchFamily="34" charset="0"/>
              <a:ea typeface="+mj-ea"/>
              <a:cs typeface="Segoe UI" panose="020B0502040204020203" pitchFamily="34" charset="0"/>
            </a:endParaRPr>
          </a:p>
          <a:p>
            <a:pPr marL="285750" indent="-285750">
              <a:lnSpc>
                <a:spcPct val="95000"/>
              </a:lnSpc>
              <a:spcBef>
                <a:spcPct val="0"/>
              </a:spcBef>
              <a:spcAft>
                <a:spcPts val="600"/>
              </a:spcAft>
              <a:buFont typeface="Arial" panose="020B0604020202020204" pitchFamily="34" charset="0"/>
              <a:buChar char="•"/>
            </a:pPr>
            <a:r>
              <a:rPr lang="en-US" sz="1800" b="1" spc="-50" dirty="0">
                <a:latin typeface="Segoe UI" panose="020B0502040204020203" pitchFamily="34" charset="0"/>
                <a:ea typeface="+mj-ea"/>
                <a:cs typeface="Segoe UI" panose="020B0502040204020203" pitchFamily="34" charset="0"/>
              </a:rPr>
              <a:t>Catchment geodemographic profiling </a:t>
            </a:r>
            <a:r>
              <a:rPr lang="en-US" spc="-50" dirty="0">
                <a:latin typeface="Segoe UI" panose="020B0502040204020203" pitchFamily="34" charset="0"/>
                <a:ea typeface="+mj-ea"/>
                <a:cs typeface="Segoe UI" panose="020B0502040204020203" pitchFamily="34" charset="0"/>
              </a:rPr>
              <a:t>as an approach to quickly understand the characteristics of your consumers</a:t>
            </a:r>
            <a:endParaRPr lang="en-US" sz="1800" spc="-50" dirty="0">
              <a:latin typeface="Segoe UI" panose="020B0502040204020203" pitchFamily="34" charset="0"/>
              <a:ea typeface="+mj-ea"/>
              <a:cs typeface="Segoe UI" panose="020B0502040204020203" pitchFamily="34" charset="0"/>
            </a:endParaRPr>
          </a:p>
        </p:txBody>
      </p:sp>
    </p:spTree>
    <p:extLst>
      <p:ext uri="{BB962C8B-B14F-4D97-AF65-F5344CB8AC3E}">
        <p14:creationId xmlns:p14="http://schemas.microsoft.com/office/powerpoint/2010/main" val="362295589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28">
            <a:extLst>
              <a:ext uri="{FF2B5EF4-FFF2-40B4-BE49-F238E27FC236}">
                <a16:creationId xmlns:a16="http://schemas.microsoft.com/office/drawing/2014/main" id="{9B45BA4C-9B54-4496-821F-9E0985CA9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64C630D0-968E-3C2D-B298-3830687A432B}"/>
              </a:ext>
            </a:extLst>
          </p:cNvPr>
          <p:cNvSpPr txBox="1"/>
          <p:nvPr/>
        </p:nvSpPr>
        <p:spPr>
          <a:xfrm>
            <a:off x="492761" y="515204"/>
            <a:ext cx="4856480" cy="2913796"/>
          </a:xfrm>
          <a:prstGeom prst="rect">
            <a:avLst/>
          </a:prstGeom>
        </p:spPr>
        <p:txBody>
          <a:bodyPr vert="horz" lIns="91440" tIns="45720" rIns="91440" bIns="45720" rtlCol="0" anchor="ctr">
            <a:normAutofit/>
          </a:bodyPr>
          <a:lstStyle/>
          <a:p>
            <a:pPr>
              <a:lnSpc>
                <a:spcPct val="95000"/>
              </a:lnSpc>
              <a:spcBef>
                <a:spcPct val="0"/>
              </a:spcBef>
              <a:spcAft>
                <a:spcPts val="600"/>
              </a:spcAft>
            </a:pPr>
            <a:endParaRPr lang="en-US" sz="3900" spc="-50" dirty="0">
              <a:solidFill>
                <a:schemeClr val="bg1"/>
              </a:solidFill>
              <a:latin typeface="Segoe UI" panose="020B0502040204020203" pitchFamily="34" charset="0"/>
              <a:ea typeface="+mj-ea"/>
              <a:cs typeface="Segoe UI" panose="020B0502040204020203" pitchFamily="34" charset="0"/>
            </a:endParaRPr>
          </a:p>
        </p:txBody>
      </p:sp>
      <p:pic>
        <p:nvPicPr>
          <p:cNvPr id="2" name="Picture 1">
            <a:extLst>
              <a:ext uri="{FF2B5EF4-FFF2-40B4-BE49-F238E27FC236}">
                <a16:creationId xmlns:a16="http://schemas.microsoft.com/office/drawing/2014/main" id="{50596D66-40E4-C084-378A-E00831A29719}"/>
              </a:ext>
            </a:extLst>
          </p:cNvPr>
          <p:cNvPicPr>
            <a:picLocks noChangeAspect="1"/>
          </p:cNvPicPr>
          <p:nvPr/>
        </p:nvPicPr>
        <p:blipFill rotWithShape="1">
          <a:blip r:embed="rId2"/>
          <a:srcRect l="561" r="32337" b="-2"/>
          <a:stretch/>
        </p:blipFill>
        <p:spPr>
          <a:xfrm>
            <a:off x="5349241" y="10"/>
            <a:ext cx="6842759" cy="6857990"/>
          </a:xfrm>
          <a:prstGeom prst="rect">
            <a:avLst/>
          </a:prstGeom>
        </p:spPr>
      </p:pic>
      <p:sp>
        <p:nvSpPr>
          <p:cNvPr id="4" name="TextBox 3">
            <a:extLst>
              <a:ext uri="{FF2B5EF4-FFF2-40B4-BE49-F238E27FC236}">
                <a16:creationId xmlns:a16="http://schemas.microsoft.com/office/drawing/2014/main" id="{479A9C77-D7AA-1D16-C2AE-391464030874}"/>
              </a:ext>
            </a:extLst>
          </p:cNvPr>
          <p:cNvSpPr txBox="1"/>
          <p:nvPr/>
        </p:nvSpPr>
        <p:spPr>
          <a:xfrm>
            <a:off x="492761" y="1298368"/>
            <a:ext cx="2586907" cy="2130631"/>
          </a:xfrm>
          <a:prstGeom prst="rect">
            <a:avLst/>
          </a:prstGeom>
        </p:spPr>
        <p:txBody>
          <a:bodyPr vert="horz" lIns="91440" tIns="45720" rIns="91440" bIns="45720" rtlCol="0" anchor="ctr">
            <a:normAutofit fontScale="85000" lnSpcReduction="10000"/>
          </a:bodyPr>
          <a:lstStyle/>
          <a:p>
            <a:pPr>
              <a:lnSpc>
                <a:spcPct val="95000"/>
              </a:lnSpc>
              <a:spcBef>
                <a:spcPct val="0"/>
              </a:spcBef>
              <a:spcAft>
                <a:spcPts val="600"/>
              </a:spcAft>
            </a:pPr>
            <a:r>
              <a:rPr lang="en-US" sz="3900" spc="-50" dirty="0">
                <a:solidFill>
                  <a:schemeClr val="bg1"/>
                </a:solidFill>
                <a:latin typeface="Segoe UI" panose="020B0502040204020203" pitchFamily="34" charset="0"/>
                <a:ea typeface="+mj-ea"/>
                <a:cs typeface="Segoe UI" panose="020B0502040204020203" pitchFamily="34" charset="0"/>
              </a:rPr>
              <a:t>Retail and </a:t>
            </a:r>
            <a:r>
              <a:rPr lang="en-US" sz="4200" b="1" spc="-50" dirty="0">
                <a:latin typeface="Segoe UI" panose="020B0502040204020203" pitchFamily="34" charset="0"/>
                <a:ea typeface="+mj-ea"/>
                <a:cs typeface="Segoe UI" panose="020B0502040204020203" pitchFamily="34" charset="0"/>
              </a:rPr>
              <a:t>Today’s workshop</a:t>
            </a:r>
            <a:r>
              <a:rPr lang="en-US" sz="3900" b="1" spc="-50" dirty="0">
                <a:latin typeface="Segoe UI" panose="020B0502040204020203" pitchFamily="34" charset="0"/>
                <a:ea typeface="+mj-ea"/>
                <a:cs typeface="Segoe UI" panose="020B0502040204020203" pitchFamily="34" charset="0"/>
              </a:rPr>
              <a:t> </a:t>
            </a:r>
            <a:r>
              <a:rPr lang="en-US" sz="3900" spc="-50" dirty="0">
                <a:solidFill>
                  <a:schemeClr val="bg1"/>
                </a:solidFill>
                <a:latin typeface="Segoe UI" panose="020B0502040204020203" pitchFamily="34" charset="0"/>
                <a:ea typeface="+mj-ea"/>
                <a:cs typeface="Segoe UI" panose="020B0502040204020203" pitchFamily="34" charset="0"/>
              </a:rPr>
              <a:t>: </a:t>
            </a:r>
            <a:br>
              <a:rPr lang="en-US" sz="3900" spc="-50" dirty="0">
                <a:solidFill>
                  <a:schemeClr val="bg1"/>
                </a:solidFill>
                <a:latin typeface="Segoe UI" panose="020B0502040204020203" pitchFamily="34" charset="0"/>
                <a:ea typeface="+mj-ea"/>
                <a:cs typeface="Segoe UI" panose="020B0502040204020203" pitchFamily="34" charset="0"/>
              </a:rPr>
            </a:br>
            <a:r>
              <a:rPr lang="en-US" sz="3900" spc="-50" dirty="0">
                <a:solidFill>
                  <a:schemeClr val="bg1"/>
                </a:solidFill>
                <a:latin typeface="Segoe UI" panose="020B0502040204020203" pitchFamily="34" charset="0"/>
                <a:ea typeface="+mj-ea"/>
                <a:cs typeface="Segoe UI" panose="020B0502040204020203" pitchFamily="34" charset="0"/>
              </a:rPr>
              <a:t>Approach</a:t>
            </a:r>
          </a:p>
        </p:txBody>
      </p:sp>
      <p:sp>
        <p:nvSpPr>
          <p:cNvPr id="3" name="TextBox 2">
            <a:extLst>
              <a:ext uri="{FF2B5EF4-FFF2-40B4-BE49-F238E27FC236}">
                <a16:creationId xmlns:a16="http://schemas.microsoft.com/office/drawing/2014/main" id="{D8809F22-4EF3-ACE0-232E-21E12E0257FB}"/>
              </a:ext>
            </a:extLst>
          </p:cNvPr>
          <p:cNvSpPr txBox="1"/>
          <p:nvPr/>
        </p:nvSpPr>
        <p:spPr>
          <a:xfrm>
            <a:off x="524085" y="3000730"/>
            <a:ext cx="5198156" cy="3448636"/>
          </a:xfrm>
          <a:prstGeom prst="rect">
            <a:avLst/>
          </a:prstGeom>
          <a:noFill/>
        </p:spPr>
        <p:txBody>
          <a:bodyPr wrap="square">
            <a:spAutoFit/>
          </a:bodyPr>
          <a:lstStyle/>
          <a:p>
            <a:pPr>
              <a:lnSpc>
                <a:spcPct val="95000"/>
              </a:lnSpc>
              <a:spcBef>
                <a:spcPct val="0"/>
              </a:spcBef>
              <a:spcAft>
                <a:spcPts val="600"/>
              </a:spcAft>
            </a:pPr>
            <a:r>
              <a:rPr lang="en-US" sz="1800" spc="-50" dirty="0">
                <a:latin typeface="Segoe UI" panose="020B0502040204020203" pitchFamily="34" charset="0"/>
                <a:ea typeface="+mj-ea"/>
                <a:cs typeface="Segoe UI" panose="020B0502040204020203" pitchFamily="34" charset="0"/>
              </a:rPr>
              <a:t>Retail and Geodemographics: </a:t>
            </a:r>
            <a:br>
              <a:rPr lang="en-US" sz="1800" spc="-50" dirty="0">
                <a:latin typeface="Segoe UI" panose="020B0502040204020203" pitchFamily="34" charset="0"/>
                <a:ea typeface="+mj-ea"/>
                <a:cs typeface="Segoe UI" panose="020B0502040204020203" pitchFamily="34" charset="0"/>
              </a:rPr>
            </a:br>
            <a:r>
              <a:rPr lang="en-US" sz="1800" spc="-50" dirty="0">
                <a:latin typeface="Segoe UI" panose="020B0502040204020203" pitchFamily="34" charset="0"/>
                <a:ea typeface="+mj-ea"/>
                <a:cs typeface="Segoe UI" panose="020B0502040204020203" pitchFamily="34" charset="0"/>
              </a:rPr>
              <a:t>A Spatial Data Science Approach</a:t>
            </a:r>
          </a:p>
          <a:p>
            <a:pPr>
              <a:lnSpc>
                <a:spcPct val="95000"/>
              </a:lnSpc>
              <a:spcBef>
                <a:spcPct val="0"/>
              </a:spcBef>
              <a:spcAft>
                <a:spcPts val="600"/>
              </a:spcAft>
            </a:pPr>
            <a:endParaRPr lang="en-US" spc="-50" dirty="0">
              <a:latin typeface="Segoe UI" panose="020B0502040204020203" pitchFamily="34" charset="0"/>
              <a:ea typeface="+mj-ea"/>
              <a:cs typeface="Segoe UI" panose="020B0502040204020203" pitchFamily="34" charset="0"/>
            </a:endParaRPr>
          </a:p>
          <a:p>
            <a:pPr marL="285750" indent="-285750">
              <a:lnSpc>
                <a:spcPct val="95000"/>
              </a:lnSpc>
              <a:spcBef>
                <a:spcPct val="0"/>
              </a:spcBef>
              <a:spcAft>
                <a:spcPts val="600"/>
              </a:spcAft>
              <a:buFont typeface="Arial" panose="020B0604020202020204" pitchFamily="34" charset="0"/>
              <a:buChar char="•"/>
            </a:pPr>
            <a:r>
              <a:rPr lang="en-US" sz="1800" b="1" spc="-50" dirty="0">
                <a:latin typeface="Segoe UI" panose="020B0502040204020203" pitchFamily="34" charset="0"/>
                <a:ea typeface="+mj-ea"/>
                <a:cs typeface="Segoe UI" panose="020B0502040204020203" pitchFamily="34" charset="0"/>
              </a:rPr>
              <a:t>Retail </a:t>
            </a:r>
            <a:r>
              <a:rPr lang="en-US" sz="1800" spc="-50" dirty="0">
                <a:latin typeface="Segoe UI" panose="020B0502040204020203" pitchFamily="34" charset="0"/>
                <a:ea typeface="+mj-ea"/>
                <a:cs typeface="Segoe UI" panose="020B0502040204020203" pitchFamily="34" charset="0"/>
              </a:rPr>
              <a:t>store data and catchments</a:t>
            </a:r>
          </a:p>
          <a:p>
            <a:pPr>
              <a:lnSpc>
                <a:spcPct val="95000"/>
              </a:lnSpc>
              <a:spcBef>
                <a:spcPct val="0"/>
              </a:spcBef>
              <a:spcAft>
                <a:spcPts val="600"/>
              </a:spcAft>
            </a:pPr>
            <a:endParaRPr lang="en-US" spc="-50" dirty="0">
              <a:latin typeface="Segoe UI" panose="020B0502040204020203" pitchFamily="34" charset="0"/>
              <a:ea typeface="+mj-ea"/>
              <a:cs typeface="Segoe UI" panose="020B0502040204020203" pitchFamily="34" charset="0"/>
            </a:endParaRPr>
          </a:p>
          <a:p>
            <a:pPr marL="285750" indent="-285750">
              <a:lnSpc>
                <a:spcPct val="95000"/>
              </a:lnSpc>
              <a:spcBef>
                <a:spcPct val="0"/>
              </a:spcBef>
              <a:spcAft>
                <a:spcPts val="600"/>
              </a:spcAft>
              <a:buFont typeface="Arial" panose="020B0604020202020204" pitchFamily="34" charset="0"/>
              <a:buChar char="•"/>
            </a:pPr>
            <a:r>
              <a:rPr lang="en-US" b="1" spc="-50" dirty="0">
                <a:latin typeface="Segoe UI" panose="020B0502040204020203" pitchFamily="34" charset="0"/>
                <a:ea typeface="+mj-ea"/>
                <a:cs typeface="Segoe UI" panose="020B0502040204020203" pitchFamily="34" charset="0"/>
              </a:rPr>
              <a:t>Geodemographics</a:t>
            </a:r>
            <a:r>
              <a:rPr lang="en-US" spc="-50" dirty="0">
                <a:latin typeface="Segoe UI" panose="020B0502040204020203" pitchFamily="34" charset="0"/>
                <a:ea typeface="+mj-ea"/>
                <a:cs typeface="Segoe UI" panose="020B0502040204020203" pitchFamily="34" charset="0"/>
              </a:rPr>
              <a:t> as a tool for understanding the characteristics of neighborhoods </a:t>
            </a:r>
          </a:p>
          <a:p>
            <a:pPr>
              <a:lnSpc>
                <a:spcPct val="95000"/>
              </a:lnSpc>
              <a:spcBef>
                <a:spcPct val="0"/>
              </a:spcBef>
              <a:spcAft>
                <a:spcPts val="600"/>
              </a:spcAft>
            </a:pPr>
            <a:endParaRPr lang="en-US" spc="-50" dirty="0">
              <a:latin typeface="Segoe UI" panose="020B0502040204020203" pitchFamily="34" charset="0"/>
              <a:ea typeface="+mj-ea"/>
              <a:cs typeface="Segoe UI" panose="020B0502040204020203" pitchFamily="34" charset="0"/>
            </a:endParaRPr>
          </a:p>
          <a:p>
            <a:pPr marL="285750" indent="-285750">
              <a:lnSpc>
                <a:spcPct val="95000"/>
              </a:lnSpc>
              <a:spcBef>
                <a:spcPct val="0"/>
              </a:spcBef>
              <a:spcAft>
                <a:spcPts val="600"/>
              </a:spcAft>
              <a:buFont typeface="Arial" panose="020B0604020202020204" pitchFamily="34" charset="0"/>
              <a:buChar char="•"/>
            </a:pPr>
            <a:r>
              <a:rPr lang="en-US" sz="1800" b="1" spc="-50" dirty="0">
                <a:latin typeface="Segoe UI" panose="020B0502040204020203" pitchFamily="34" charset="0"/>
                <a:ea typeface="+mj-ea"/>
                <a:cs typeface="Segoe UI" panose="020B0502040204020203" pitchFamily="34" charset="0"/>
              </a:rPr>
              <a:t>Catchment geodemographic profiling </a:t>
            </a:r>
            <a:r>
              <a:rPr lang="en-US" spc="-50" dirty="0">
                <a:latin typeface="Segoe UI" panose="020B0502040204020203" pitchFamily="34" charset="0"/>
                <a:ea typeface="+mj-ea"/>
                <a:cs typeface="Segoe UI" panose="020B0502040204020203" pitchFamily="34" charset="0"/>
              </a:rPr>
              <a:t>as an approach to quickly understand the characteristics of your consumers</a:t>
            </a:r>
            <a:endParaRPr lang="en-US" sz="1800" spc="-50" dirty="0">
              <a:latin typeface="Segoe UI" panose="020B0502040204020203" pitchFamily="34" charset="0"/>
              <a:ea typeface="+mj-ea"/>
              <a:cs typeface="Segoe UI" panose="020B0502040204020203" pitchFamily="34" charset="0"/>
            </a:endParaRPr>
          </a:p>
        </p:txBody>
      </p:sp>
    </p:spTree>
    <p:extLst>
      <p:ext uri="{BB962C8B-B14F-4D97-AF65-F5344CB8AC3E}">
        <p14:creationId xmlns:p14="http://schemas.microsoft.com/office/powerpoint/2010/main" val="330017398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28">
            <a:extLst>
              <a:ext uri="{FF2B5EF4-FFF2-40B4-BE49-F238E27FC236}">
                <a16:creationId xmlns:a16="http://schemas.microsoft.com/office/drawing/2014/main" id="{9B45BA4C-9B54-4496-821F-9E0985CA9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50596D66-40E4-C084-378A-E00831A29719}"/>
              </a:ext>
            </a:extLst>
          </p:cNvPr>
          <p:cNvPicPr>
            <a:picLocks noChangeAspect="1"/>
          </p:cNvPicPr>
          <p:nvPr/>
        </p:nvPicPr>
        <p:blipFill rotWithShape="1">
          <a:blip r:embed="rId2">
            <a:duotone>
              <a:schemeClr val="bg2">
                <a:shade val="45000"/>
                <a:satMod val="135000"/>
              </a:schemeClr>
              <a:prstClr val="white"/>
            </a:duotone>
          </a:blip>
          <a:srcRect l="561" r="32337" b="-2"/>
          <a:stretch/>
        </p:blipFill>
        <p:spPr>
          <a:xfrm>
            <a:off x="5349241" y="10"/>
            <a:ext cx="6842759" cy="6857990"/>
          </a:xfrm>
          <a:prstGeom prst="rect">
            <a:avLst/>
          </a:prstGeom>
        </p:spPr>
      </p:pic>
      <p:sp>
        <p:nvSpPr>
          <p:cNvPr id="3" name="TextBox 2">
            <a:extLst>
              <a:ext uri="{FF2B5EF4-FFF2-40B4-BE49-F238E27FC236}">
                <a16:creationId xmlns:a16="http://schemas.microsoft.com/office/drawing/2014/main" id="{CD525F68-F439-BE08-CDDE-D372811032ED}"/>
              </a:ext>
            </a:extLst>
          </p:cNvPr>
          <p:cNvSpPr txBox="1"/>
          <p:nvPr/>
        </p:nvSpPr>
        <p:spPr>
          <a:xfrm>
            <a:off x="475899" y="1188640"/>
            <a:ext cx="4640134" cy="2130631"/>
          </a:xfrm>
          <a:prstGeom prst="rect">
            <a:avLst/>
          </a:prstGeom>
        </p:spPr>
        <p:txBody>
          <a:bodyPr vert="horz" lIns="91440" tIns="45720" rIns="91440" bIns="45720" rtlCol="0" anchor="ctr">
            <a:normAutofit/>
          </a:bodyPr>
          <a:lstStyle/>
          <a:p>
            <a:pPr>
              <a:lnSpc>
                <a:spcPct val="95000"/>
              </a:lnSpc>
              <a:spcBef>
                <a:spcPct val="0"/>
              </a:spcBef>
              <a:spcAft>
                <a:spcPts val="600"/>
              </a:spcAft>
            </a:pPr>
            <a:r>
              <a:rPr lang="en-US" sz="2600" b="1" spc="-50" dirty="0">
                <a:latin typeface="Segoe UI" panose="020B0502040204020203" pitchFamily="34" charset="0"/>
                <a:ea typeface="+mj-ea"/>
                <a:cs typeface="Segoe UI" panose="020B0502040204020203" pitchFamily="34" charset="0"/>
              </a:rPr>
              <a:t>Retail and Geodemographics: </a:t>
            </a:r>
            <a:br>
              <a:rPr lang="en-US" sz="2600" b="1" spc="-50" dirty="0">
                <a:latin typeface="Segoe UI" panose="020B0502040204020203" pitchFamily="34" charset="0"/>
                <a:ea typeface="+mj-ea"/>
                <a:cs typeface="Segoe UI" panose="020B0502040204020203" pitchFamily="34" charset="0"/>
              </a:rPr>
            </a:br>
            <a:r>
              <a:rPr lang="en-US" sz="2600" b="1" spc="-50" dirty="0">
                <a:latin typeface="Segoe UI" panose="020B0502040204020203" pitchFamily="34" charset="0"/>
                <a:ea typeface="+mj-ea"/>
                <a:cs typeface="Segoe UI" panose="020B0502040204020203" pitchFamily="34" charset="0"/>
              </a:rPr>
              <a:t>A Spatial Data Science Approach</a:t>
            </a:r>
            <a:endParaRPr lang="en-US" sz="2600" spc="-50" dirty="0">
              <a:latin typeface="Segoe UI" panose="020B0502040204020203" pitchFamily="34" charset="0"/>
              <a:ea typeface="+mj-ea"/>
              <a:cs typeface="Segoe UI" panose="020B0502040204020203" pitchFamily="34" charset="0"/>
            </a:endParaRPr>
          </a:p>
          <a:p>
            <a:pPr>
              <a:lnSpc>
                <a:spcPct val="95000"/>
              </a:lnSpc>
              <a:spcBef>
                <a:spcPct val="0"/>
              </a:spcBef>
              <a:spcAft>
                <a:spcPts val="600"/>
              </a:spcAft>
            </a:pPr>
            <a:r>
              <a:rPr lang="en-US" sz="1900" spc="-50" dirty="0">
                <a:latin typeface="Segoe UI" panose="020B0502040204020203" pitchFamily="34" charset="0"/>
                <a:ea typeface="+mj-ea"/>
                <a:cs typeface="Segoe UI" panose="020B0502040204020203" pitchFamily="34" charset="0"/>
              </a:rPr>
              <a:t>Enjoyed the workshop?</a:t>
            </a:r>
            <a:endParaRPr lang="en-US" sz="2600" spc="-50" dirty="0">
              <a:latin typeface="Segoe UI" panose="020B0502040204020203" pitchFamily="34" charset="0"/>
              <a:ea typeface="+mj-ea"/>
              <a:cs typeface="Segoe UI" panose="020B0502040204020203" pitchFamily="34" charset="0"/>
            </a:endParaRPr>
          </a:p>
          <a:p>
            <a:pPr>
              <a:lnSpc>
                <a:spcPct val="95000"/>
              </a:lnSpc>
              <a:spcBef>
                <a:spcPct val="0"/>
              </a:spcBef>
              <a:spcAft>
                <a:spcPts val="600"/>
              </a:spcAft>
            </a:pPr>
            <a:r>
              <a:rPr lang="en-US" sz="1400" spc="-50" dirty="0">
                <a:latin typeface="Segoe UI" panose="020B0502040204020203" pitchFamily="34" charset="0"/>
                <a:ea typeface="+mj-ea"/>
                <a:cs typeface="Segoe UI" panose="020B0502040204020203" pitchFamily="34" charset="0"/>
                <a:hlinkClick r:id="rId3">
                  <a:extLst>
                    <a:ext uri="{A12FA001-AC4F-418D-AE19-62706E023703}">
                      <ahyp:hlinkClr xmlns:ahyp="http://schemas.microsoft.com/office/drawing/2018/hyperlinkcolor" val="tx"/>
                    </a:ext>
                  </a:extLst>
                </a:hlinkClick>
              </a:rPr>
              <a:t>P.Ballantyne@liverpool.ac.uk</a:t>
            </a:r>
            <a:r>
              <a:rPr lang="en-US" sz="1400" spc="-50" dirty="0">
                <a:latin typeface="Segoe UI" panose="020B0502040204020203" pitchFamily="34" charset="0"/>
                <a:ea typeface="+mj-ea"/>
                <a:cs typeface="Segoe UI" panose="020B0502040204020203" pitchFamily="34" charset="0"/>
              </a:rPr>
              <a:t> </a:t>
            </a:r>
          </a:p>
          <a:p>
            <a:pPr>
              <a:lnSpc>
                <a:spcPct val="95000"/>
              </a:lnSpc>
              <a:spcBef>
                <a:spcPct val="0"/>
              </a:spcBef>
              <a:spcAft>
                <a:spcPts val="600"/>
              </a:spcAft>
            </a:pPr>
            <a:endParaRPr lang="en-US" sz="3900" spc="-50" dirty="0">
              <a:solidFill>
                <a:schemeClr val="bg1"/>
              </a:solidFill>
              <a:latin typeface="Segoe UI" panose="020B0502040204020203" pitchFamily="34" charset="0"/>
              <a:ea typeface="+mj-ea"/>
              <a:cs typeface="Segoe UI" panose="020B0502040204020203" pitchFamily="34" charset="0"/>
            </a:endParaRPr>
          </a:p>
        </p:txBody>
      </p:sp>
      <p:pic>
        <p:nvPicPr>
          <p:cNvPr id="6" name="Picture 5">
            <a:extLst>
              <a:ext uri="{FF2B5EF4-FFF2-40B4-BE49-F238E27FC236}">
                <a16:creationId xmlns:a16="http://schemas.microsoft.com/office/drawing/2014/main" id="{908C59C9-1CA6-8CA6-E4FB-DFBB1A86193C}"/>
              </a:ext>
            </a:extLst>
          </p:cNvPr>
          <p:cNvPicPr>
            <a:picLocks noChangeAspect="1"/>
          </p:cNvPicPr>
          <p:nvPr/>
        </p:nvPicPr>
        <p:blipFill>
          <a:blip r:embed="rId4"/>
          <a:stretch>
            <a:fillRect/>
          </a:stretch>
        </p:blipFill>
        <p:spPr>
          <a:xfrm>
            <a:off x="4610288" y="2823329"/>
            <a:ext cx="7481754" cy="3941362"/>
          </a:xfrm>
          <a:prstGeom prst="rect">
            <a:avLst/>
          </a:prstGeom>
          <a:ln>
            <a:noFill/>
          </a:ln>
          <a:effectLst>
            <a:outerShdw blurRad="190500" algn="tl" rotWithShape="0">
              <a:srgbClr val="000000">
                <a:alpha val="70000"/>
              </a:srgbClr>
            </a:outerShdw>
          </a:effectLst>
        </p:spPr>
      </p:pic>
      <p:pic>
        <p:nvPicPr>
          <p:cNvPr id="8" name="Picture 7">
            <a:extLst>
              <a:ext uri="{FF2B5EF4-FFF2-40B4-BE49-F238E27FC236}">
                <a16:creationId xmlns:a16="http://schemas.microsoft.com/office/drawing/2014/main" id="{E728D7AC-52A0-C495-7CF5-484734F1F367}"/>
              </a:ext>
            </a:extLst>
          </p:cNvPr>
          <p:cNvPicPr>
            <a:picLocks noChangeAspect="1"/>
          </p:cNvPicPr>
          <p:nvPr/>
        </p:nvPicPr>
        <p:blipFill>
          <a:blip r:embed="rId5"/>
          <a:stretch>
            <a:fillRect/>
          </a:stretch>
        </p:blipFill>
        <p:spPr>
          <a:xfrm>
            <a:off x="8387622" y="423292"/>
            <a:ext cx="3311617" cy="2332476"/>
          </a:xfrm>
          <a:prstGeom prst="rect">
            <a:avLst/>
          </a:prstGeom>
          <a:ln>
            <a:noFill/>
          </a:ln>
          <a:effectLst>
            <a:outerShdw blurRad="190500" algn="tl" rotWithShape="0">
              <a:srgbClr val="000000">
                <a:alpha val="70000"/>
              </a:srgbClr>
            </a:outerShdw>
          </a:effectLst>
        </p:spPr>
      </p:pic>
      <p:pic>
        <p:nvPicPr>
          <p:cNvPr id="10" name="Picture 9">
            <a:extLst>
              <a:ext uri="{FF2B5EF4-FFF2-40B4-BE49-F238E27FC236}">
                <a16:creationId xmlns:a16="http://schemas.microsoft.com/office/drawing/2014/main" id="{582F1E2F-5070-E027-60BD-1DC4EAC160B1}"/>
              </a:ext>
            </a:extLst>
          </p:cNvPr>
          <p:cNvPicPr>
            <a:picLocks noChangeAspect="1"/>
          </p:cNvPicPr>
          <p:nvPr/>
        </p:nvPicPr>
        <p:blipFill rotWithShape="1">
          <a:blip r:embed="rId6"/>
          <a:srcRect/>
          <a:stretch/>
        </p:blipFill>
        <p:spPr>
          <a:xfrm>
            <a:off x="5196066" y="423292"/>
            <a:ext cx="3151833" cy="2332477"/>
          </a:xfrm>
          <a:prstGeom prst="rect">
            <a:avLst/>
          </a:prstGeom>
          <a:ln>
            <a:noFill/>
          </a:ln>
          <a:effectLst>
            <a:outerShdw blurRad="190500" algn="tl" rotWithShape="0">
              <a:srgbClr val="000000">
                <a:alpha val="70000"/>
              </a:srgbClr>
            </a:outerShdw>
          </a:effectLst>
        </p:spPr>
      </p:pic>
      <p:pic>
        <p:nvPicPr>
          <p:cNvPr id="11" name="Picture 10">
            <a:extLst>
              <a:ext uri="{FF2B5EF4-FFF2-40B4-BE49-F238E27FC236}">
                <a16:creationId xmlns:a16="http://schemas.microsoft.com/office/drawing/2014/main" id="{80283DD7-730A-5A97-E2EB-2E7D81E284FC}"/>
              </a:ext>
            </a:extLst>
          </p:cNvPr>
          <p:cNvPicPr>
            <a:picLocks noChangeAspect="1"/>
          </p:cNvPicPr>
          <p:nvPr/>
        </p:nvPicPr>
        <p:blipFill>
          <a:blip r:embed="rId7"/>
          <a:stretch>
            <a:fillRect/>
          </a:stretch>
        </p:blipFill>
        <p:spPr>
          <a:xfrm>
            <a:off x="250127" y="3165383"/>
            <a:ext cx="4126953" cy="1721802"/>
          </a:xfrm>
          <a:prstGeom prst="rect">
            <a:avLst/>
          </a:prstGeom>
          <a:ln>
            <a:noFill/>
          </a:ln>
          <a:effectLst>
            <a:outerShdw blurRad="190500" algn="tl" rotWithShape="0">
              <a:srgbClr val="000000">
                <a:alpha val="70000"/>
              </a:srgbClr>
            </a:outerShdw>
          </a:effectLst>
        </p:spPr>
      </p:pic>
      <p:sp>
        <p:nvSpPr>
          <p:cNvPr id="12" name="TextBox 11">
            <a:extLst>
              <a:ext uri="{FF2B5EF4-FFF2-40B4-BE49-F238E27FC236}">
                <a16:creationId xmlns:a16="http://schemas.microsoft.com/office/drawing/2014/main" id="{3D951562-C438-134D-99FF-52F30487A323}"/>
              </a:ext>
            </a:extLst>
          </p:cNvPr>
          <p:cNvSpPr txBox="1"/>
          <p:nvPr/>
        </p:nvSpPr>
        <p:spPr>
          <a:xfrm>
            <a:off x="103035" y="4949718"/>
            <a:ext cx="4274045" cy="307777"/>
          </a:xfrm>
          <a:prstGeom prst="rect">
            <a:avLst/>
          </a:prstGeom>
          <a:noFill/>
        </p:spPr>
        <p:txBody>
          <a:bodyPr wrap="square" rtlCol="0">
            <a:spAutoFit/>
          </a:bodyPr>
          <a:lstStyle/>
          <a:p>
            <a:r>
              <a:rPr lang="en-GB" sz="1400" b="1" dirty="0">
                <a:latin typeface="Segoe UI" panose="020B0502040204020203" pitchFamily="34" charset="0"/>
                <a:cs typeface="Segoe UI" panose="020B0502040204020203" pitchFamily="34" charset="0"/>
              </a:rPr>
              <a:t>github.com/patrickballantyne/CARTO-SDSC2022</a:t>
            </a:r>
          </a:p>
        </p:txBody>
      </p:sp>
      <p:pic>
        <p:nvPicPr>
          <p:cNvPr id="13" name="Picture 12">
            <a:extLst>
              <a:ext uri="{FF2B5EF4-FFF2-40B4-BE49-F238E27FC236}">
                <a16:creationId xmlns:a16="http://schemas.microsoft.com/office/drawing/2014/main" id="{65A3DF00-73E1-C33C-9CD2-43BBBD56A89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3225" y="5817888"/>
            <a:ext cx="1785949" cy="982272"/>
          </a:xfrm>
          <a:prstGeom prst="rect">
            <a:avLst/>
          </a:prstGeom>
        </p:spPr>
      </p:pic>
      <p:pic>
        <p:nvPicPr>
          <p:cNvPr id="15" name="Picture 14">
            <a:extLst>
              <a:ext uri="{FF2B5EF4-FFF2-40B4-BE49-F238E27FC236}">
                <a16:creationId xmlns:a16="http://schemas.microsoft.com/office/drawing/2014/main" id="{83277DF1-47D4-21CA-68DD-CF605F57F94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299556" y="5965832"/>
            <a:ext cx="1150665" cy="759754"/>
          </a:xfrm>
          <a:prstGeom prst="rect">
            <a:avLst/>
          </a:prstGeom>
        </p:spPr>
      </p:pic>
      <p:pic>
        <p:nvPicPr>
          <p:cNvPr id="14" name="Picture 13" descr="Text&#10;&#10;Description automatically generated with low confidence">
            <a:extLst>
              <a:ext uri="{FF2B5EF4-FFF2-40B4-BE49-F238E27FC236}">
                <a16:creationId xmlns:a16="http://schemas.microsoft.com/office/drawing/2014/main" id="{F071E8BB-6E80-6AF6-E905-6952910E88E7}"/>
              </a:ext>
            </a:extLst>
          </p:cNvPr>
          <p:cNvPicPr>
            <a:picLocks noChangeAspect="1"/>
          </p:cNvPicPr>
          <p:nvPr/>
        </p:nvPicPr>
        <p:blipFill rotWithShape="1">
          <a:blip r:embed="rId10">
            <a:extLst>
              <a:ext uri="{28A0092B-C50C-407E-A947-70E740481C1C}">
                <a14:useLocalDpi xmlns:a14="http://schemas.microsoft.com/office/drawing/2010/main" val="0"/>
              </a:ext>
            </a:extLst>
          </a:blip>
          <a:srcRect r="46615"/>
          <a:stretch/>
        </p:blipFill>
        <p:spPr>
          <a:xfrm>
            <a:off x="1939656" y="5926727"/>
            <a:ext cx="1425714" cy="837964"/>
          </a:xfrm>
          <a:prstGeom prst="rect">
            <a:avLst/>
          </a:prstGeom>
        </p:spPr>
      </p:pic>
    </p:spTree>
    <p:extLst>
      <p:ext uri="{BB962C8B-B14F-4D97-AF65-F5344CB8AC3E}">
        <p14:creationId xmlns:p14="http://schemas.microsoft.com/office/powerpoint/2010/main" val="41066050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28">
            <a:extLst>
              <a:ext uri="{FF2B5EF4-FFF2-40B4-BE49-F238E27FC236}">
                <a16:creationId xmlns:a16="http://schemas.microsoft.com/office/drawing/2014/main" id="{9B45BA4C-9B54-4496-821F-9E0985CA9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64C630D0-968E-3C2D-B298-3830687A432B}"/>
              </a:ext>
            </a:extLst>
          </p:cNvPr>
          <p:cNvSpPr txBox="1"/>
          <p:nvPr/>
        </p:nvSpPr>
        <p:spPr>
          <a:xfrm>
            <a:off x="492761" y="1298368"/>
            <a:ext cx="2586907" cy="2130631"/>
          </a:xfrm>
          <a:prstGeom prst="rect">
            <a:avLst/>
          </a:prstGeom>
        </p:spPr>
        <p:txBody>
          <a:bodyPr vert="horz" lIns="91440" tIns="45720" rIns="91440" bIns="45720" rtlCol="0" anchor="ctr">
            <a:normAutofit/>
          </a:bodyPr>
          <a:lstStyle/>
          <a:p>
            <a:pPr>
              <a:lnSpc>
                <a:spcPct val="95000"/>
              </a:lnSpc>
              <a:spcBef>
                <a:spcPct val="0"/>
              </a:spcBef>
              <a:spcAft>
                <a:spcPts val="600"/>
              </a:spcAft>
            </a:pPr>
            <a:r>
              <a:rPr lang="en-US" sz="3900" spc="-50" dirty="0">
                <a:solidFill>
                  <a:schemeClr val="bg1"/>
                </a:solidFill>
                <a:latin typeface="Segoe UI" panose="020B0502040204020203" pitchFamily="34" charset="0"/>
                <a:ea typeface="+mj-ea"/>
                <a:cs typeface="Segoe UI" panose="020B0502040204020203" pitchFamily="34" charset="0"/>
              </a:rPr>
              <a:t>Retail and </a:t>
            </a:r>
            <a:r>
              <a:rPr lang="en-US" sz="4200" spc="-50" dirty="0">
                <a:latin typeface="Segoe UI" panose="020B0502040204020203" pitchFamily="34" charset="0"/>
                <a:ea typeface="+mj-ea"/>
                <a:cs typeface="Segoe UI" panose="020B0502040204020203" pitchFamily="34" charset="0"/>
              </a:rPr>
              <a:t>Retail</a:t>
            </a:r>
            <a:r>
              <a:rPr lang="en-US" sz="3900" spc="-50" dirty="0">
                <a:latin typeface="Segoe UI" panose="020B0502040204020203" pitchFamily="34" charset="0"/>
                <a:ea typeface="+mj-ea"/>
                <a:cs typeface="Segoe UI" panose="020B0502040204020203" pitchFamily="34" charset="0"/>
              </a:rPr>
              <a:t> </a:t>
            </a:r>
            <a:r>
              <a:rPr lang="en-US" sz="3900" spc="-50" dirty="0">
                <a:solidFill>
                  <a:schemeClr val="bg1"/>
                </a:solidFill>
                <a:latin typeface="Segoe UI" panose="020B0502040204020203" pitchFamily="34" charset="0"/>
                <a:ea typeface="+mj-ea"/>
                <a:cs typeface="Segoe UI" panose="020B0502040204020203" pitchFamily="34" charset="0"/>
              </a:rPr>
              <a:t>: </a:t>
            </a:r>
            <a:br>
              <a:rPr lang="en-US" sz="3900" spc="-50" dirty="0">
                <a:solidFill>
                  <a:schemeClr val="bg1"/>
                </a:solidFill>
                <a:latin typeface="Segoe UI" panose="020B0502040204020203" pitchFamily="34" charset="0"/>
                <a:ea typeface="+mj-ea"/>
                <a:cs typeface="Segoe UI" panose="020B0502040204020203" pitchFamily="34" charset="0"/>
              </a:rPr>
            </a:br>
            <a:r>
              <a:rPr lang="en-US" sz="3900" spc="-50" dirty="0">
                <a:solidFill>
                  <a:schemeClr val="bg1"/>
                </a:solidFill>
                <a:latin typeface="Segoe UI" panose="020B0502040204020203" pitchFamily="34" charset="0"/>
                <a:ea typeface="+mj-ea"/>
                <a:cs typeface="Segoe UI" panose="020B0502040204020203" pitchFamily="34" charset="0"/>
              </a:rPr>
              <a:t>Approach</a:t>
            </a:r>
          </a:p>
        </p:txBody>
      </p:sp>
      <p:pic>
        <p:nvPicPr>
          <p:cNvPr id="4" name="Picture 3">
            <a:extLst>
              <a:ext uri="{FF2B5EF4-FFF2-40B4-BE49-F238E27FC236}">
                <a16:creationId xmlns:a16="http://schemas.microsoft.com/office/drawing/2014/main" id="{9B8270E1-DB46-A0B3-96ED-575671AB79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94165" y="3808020"/>
            <a:ext cx="1029257" cy="606527"/>
          </a:xfrm>
          <a:prstGeom prst="rect">
            <a:avLst/>
          </a:prstGeom>
        </p:spPr>
      </p:pic>
      <p:pic>
        <p:nvPicPr>
          <p:cNvPr id="16" name="Picture 15">
            <a:extLst>
              <a:ext uri="{FF2B5EF4-FFF2-40B4-BE49-F238E27FC236}">
                <a16:creationId xmlns:a16="http://schemas.microsoft.com/office/drawing/2014/main" id="{48E4F9B1-52DD-3F9B-4601-FCA5D63AFC70}"/>
              </a:ext>
            </a:extLst>
          </p:cNvPr>
          <p:cNvPicPr>
            <a:picLocks noChangeAspect="1"/>
          </p:cNvPicPr>
          <p:nvPr/>
        </p:nvPicPr>
        <p:blipFill rotWithShape="1">
          <a:blip r:embed="rId4">
            <a:duotone>
              <a:schemeClr val="bg2">
                <a:shade val="45000"/>
                <a:satMod val="135000"/>
              </a:schemeClr>
              <a:prstClr val="white"/>
            </a:duotone>
          </a:blip>
          <a:srcRect l="561" r="32337" b="-2"/>
          <a:stretch/>
        </p:blipFill>
        <p:spPr>
          <a:xfrm>
            <a:off x="5349241" y="10"/>
            <a:ext cx="6842759" cy="6857990"/>
          </a:xfrm>
          <a:prstGeom prst="rect">
            <a:avLst/>
          </a:prstGeom>
        </p:spPr>
      </p:pic>
      <p:pic>
        <p:nvPicPr>
          <p:cNvPr id="3" name="Picture 2">
            <a:extLst>
              <a:ext uri="{FF2B5EF4-FFF2-40B4-BE49-F238E27FC236}">
                <a16:creationId xmlns:a16="http://schemas.microsoft.com/office/drawing/2014/main" id="{A1CDC499-2C7B-8FF5-B222-3E2530C82A58}"/>
              </a:ext>
            </a:extLst>
          </p:cNvPr>
          <p:cNvPicPr>
            <a:picLocks noChangeAspect="1"/>
          </p:cNvPicPr>
          <p:nvPr/>
        </p:nvPicPr>
        <p:blipFill>
          <a:blip r:embed="rId5"/>
          <a:stretch>
            <a:fillRect/>
          </a:stretch>
        </p:blipFill>
        <p:spPr>
          <a:xfrm>
            <a:off x="6941182" y="1703355"/>
            <a:ext cx="4045158" cy="4121362"/>
          </a:xfrm>
          <a:prstGeom prst="rect">
            <a:avLst/>
          </a:prstGeom>
          <a:ln>
            <a:noFill/>
          </a:ln>
          <a:effectLst>
            <a:outerShdw blurRad="190500" algn="tl" rotWithShape="0">
              <a:srgbClr val="000000">
                <a:alpha val="70000"/>
              </a:srgbClr>
            </a:outerShdw>
          </a:effectLst>
        </p:spPr>
      </p:pic>
      <p:pic>
        <p:nvPicPr>
          <p:cNvPr id="5" name="Picture 4">
            <a:extLst>
              <a:ext uri="{FF2B5EF4-FFF2-40B4-BE49-F238E27FC236}">
                <a16:creationId xmlns:a16="http://schemas.microsoft.com/office/drawing/2014/main" id="{FE2ED688-B77F-270A-52B4-7ED1A2E8A5D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094" y="5663008"/>
            <a:ext cx="2173018" cy="1195160"/>
          </a:xfrm>
          <a:prstGeom prst="rect">
            <a:avLst/>
          </a:prstGeom>
        </p:spPr>
      </p:pic>
      <p:pic>
        <p:nvPicPr>
          <p:cNvPr id="7" name="Picture 6">
            <a:extLst>
              <a:ext uri="{FF2B5EF4-FFF2-40B4-BE49-F238E27FC236}">
                <a16:creationId xmlns:a16="http://schemas.microsoft.com/office/drawing/2014/main" id="{82AB5AFC-A490-6071-9542-42F4DFB27605}"/>
              </a:ext>
            </a:extLst>
          </p:cNvPr>
          <p:cNvPicPr>
            <a:picLocks noChangeAspect="1"/>
          </p:cNvPicPr>
          <p:nvPr/>
        </p:nvPicPr>
        <p:blipFill>
          <a:blip r:embed="rId7"/>
          <a:stretch>
            <a:fillRect/>
          </a:stretch>
        </p:blipFill>
        <p:spPr>
          <a:xfrm>
            <a:off x="5043315" y="1235156"/>
            <a:ext cx="6972658" cy="4807197"/>
          </a:xfrm>
          <a:prstGeom prst="rect">
            <a:avLst/>
          </a:prstGeom>
          <a:ln>
            <a:noFill/>
          </a:ln>
          <a:effectLst>
            <a:outerShdw blurRad="190500" algn="tl" rotWithShape="0">
              <a:srgbClr val="000000">
                <a:alpha val="70000"/>
              </a:srgbClr>
            </a:outerShdw>
          </a:effectLst>
        </p:spPr>
      </p:pic>
      <p:pic>
        <p:nvPicPr>
          <p:cNvPr id="9" name="Picture 8">
            <a:extLst>
              <a:ext uri="{FF2B5EF4-FFF2-40B4-BE49-F238E27FC236}">
                <a16:creationId xmlns:a16="http://schemas.microsoft.com/office/drawing/2014/main" id="{2D5324F0-63DF-4C67-A8B3-1EEC18058AE8}"/>
              </a:ext>
            </a:extLst>
          </p:cNvPr>
          <p:cNvPicPr>
            <a:picLocks noChangeAspect="1"/>
          </p:cNvPicPr>
          <p:nvPr/>
        </p:nvPicPr>
        <p:blipFill>
          <a:blip r:embed="rId8"/>
          <a:stretch>
            <a:fillRect/>
          </a:stretch>
        </p:blipFill>
        <p:spPr>
          <a:xfrm>
            <a:off x="8507406" y="3428999"/>
            <a:ext cx="3573518" cy="3318826"/>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02155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28">
            <a:extLst>
              <a:ext uri="{FF2B5EF4-FFF2-40B4-BE49-F238E27FC236}">
                <a16:creationId xmlns:a16="http://schemas.microsoft.com/office/drawing/2014/main" id="{9B45BA4C-9B54-4496-821F-9E0985CA9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64C630D0-968E-3C2D-B298-3830687A432B}"/>
              </a:ext>
            </a:extLst>
          </p:cNvPr>
          <p:cNvSpPr txBox="1"/>
          <p:nvPr/>
        </p:nvSpPr>
        <p:spPr>
          <a:xfrm>
            <a:off x="492761" y="1298368"/>
            <a:ext cx="2586907" cy="2130631"/>
          </a:xfrm>
          <a:prstGeom prst="rect">
            <a:avLst/>
          </a:prstGeom>
        </p:spPr>
        <p:txBody>
          <a:bodyPr vert="horz" lIns="91440" tIns="45720" rIns="91440" bIns="45720" rtlCol="0" anchor="ctr">
            <a:normAutofit/>
          </a:bodyPr>
          <a:lstStyle/>
          <a:p>
            <a:pPr>
              <a:lnSpc>
                <a:spcPct val="95000"/>
              </a:lnSpc>
              <a:spcBef>
                <a:spcPct val="0"/>
              </a:spcBef>
              <a:spcAft>
                <a:spcPts val="600"/>
              </a:spcAft>
            </a:pPr>
            <a:r>
              <a:rPr lang="en-US" sz="3900" spc="-50" dirty="0">
                <a:solidFill>
                  <a:schemeClr val="bg1"/>
                </a:solidFill>
                <a:latin typeface="Segoe UI" panose="020B0502040204020203" pitchFamily="34" charset="0"/>
                <a:ea typeface="+mj-ea"/>
                <a:cs typeface="Segoe UI" panose="020B0502040204020203" pitchFamily="34" charset="0"/>
              </a:rPr>
              <a:t>Retail and </a:t>
            </a:r>
            <a:r>
              <a:rPr lang="en-US" sz="4200" spc="-50" dirty="0">
                <a:latin typeface="Segoe UI" panose="020B0502040204020203" pitchFamily="34" charset="0"/>
                <a:ea typeface="+mj-ea"/>
                <a:cs typeface="Segoe UI" panose="020B0502040204020203" pitchFamily="34" charset="0"/>
              </a:rPr>
              <a:t>Retail</a:t>
            </a:r>
            <a:r>
              <a:rPr lang="en-US" sz="3900" spc="-50" dirty="0">
                <a:latin typeface="Segoe UI" panose="020B0502040204020203" pitchFamily="34" charset="0"/>
                <a:ea typeface="+mj-ea"/>
                <a:cs typeface="Segoe UI" panose="020B0502040204020203" pitchFamily="34" charset="0"/>
              </a:rPr>
              <a:t> </a:t>
            </a:r>
            <a:r>
              <a:rPr lang="en-US" sz="3900" spc="-50" dirty="0">
                <a:solidFill>
                  <a:schemeClr val="bg1"/>
                </a:solidFill>
                <a:latin typeface="Segoe UI" panose="020B0502040204020203" pitchFamily="34" charset="0"/>
                <a:ea typeface="+mj-ea"/>
                <a:cs typeface="Segoe UI" panose="020B0502040204020203" pitchFamily="34" charset="0"/>
              </a:rPr>
              <a:t>: </a:t>
            </a:r>
            <a:br>
              <a:rPr lang="en-US" sz="3900" spc="-50" dirty="0">
                <a:solidFill>
                  <a:schemeClr val="bg1"/>
                </a:solidFill>
                <a:latin typeface="Segoe UI" panose="020B0502040204020203" pitchFamily="34" charset="0"/>
                <a:ea typeface="+mj-ea"/>
                <a:cs typeface="Segoe UI" panose="020B0502040204020203" pitchFamily="34" charset="0"/>
              </a:rPr>
            </a:br>
            <a:r>
              <a:rPr lang="en-US" sz="3900" spc="-50" dirty="0">
                <a:solidFill>
                  <a:schemeClr val="bg1"/>
                </a:solidFill>
                <a:latin typeface="Segoe UI" panose="020B0502040204020203" pitchFamily="34" charset="0"/>
                <a:ea typeface="+mj-ea"/>
                <a:cs typeface="Segoe UI" panose="020B0502040204020203" pitchFamily="34" charset="0"/>
              </a:rPr>
              <a:t>Approach</a:t>
            </a:r>
          </a:p>
        </p:txBody>
      </p:sp>
      <p:pic>
        <p:nvPicPr>
          <p:cNvPr id="4" name="Picture 3">
            <a:extLst>
              <a:ext uri="{FF2B5EF4-FFF2-40B4-BE49-F238E27FC236}">
                <a16:creationId xmlns:a16="http://schemas.microsoft.com/office/drawing/2014/main" id="{9B8270E1-DB46-A0B3-96ED-575671AB79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94165" y="3808020"/>
            <a:ext cx="1029257" cy="606527"/>
          </a:xfrm>
          <a:prstGeom prst="rect">
            <a:avLst/>
          </a:prstGeom>
        </p:spPr>
      </p:pic>
      <p:pic>
        <p:nvPicPr>
          <p:cNvPr id="16" name="Picture 15">
            <a:extLst>
              <a:ext uri="{FF2B5EF4-FFF2-40B4-BE49-F238E27FC236}">
                <a16:creationId xmlns:a16="http://schemas.microsoft.com/office/drawing/2014/main" id="{48E4F9B1-52DD-3F9B-4601-FCA5D63AFC70}"/>
              </a:ext>
            </a:extLst>
          </p:cNvPr>
          <p:cNvPicPr>
            <a:picLocks noChangeAspect="1"/>
          </p:cNvPicPr>
          <p:nvPr/>
        </p:nvPicPr>
        <p:blipFill rotWithShape="1">
          <a:blip r:embed="rId3">
            <a:duotone>
              <a:schemeClr val="bg2">
                <a:shade val="45000"/>
                <a:satMod val="135000"/>
              </a:schemeClr>
              <a:prstClr val="white"/>
            </a:duotone>
          </a:blip>
          <a:srcRect l="561" r="32337" b="-2"/>
          <a:stretch/>
        </p:blipFill>
        <p:spPr>
          <a:xfrm>
            <a:off x="5349241" y="10"/>
            <a:ext cx="6842759" cy="6857990"/>
          </a:xfrm>
          <a:prstGeom prst="rect">
            <a:avLst/>
          </a:prstGeom>
        </p:spPr>
      </p:pic>
      <p:sp>
        <p:nvSpPr>
          <p:cNvPr id="2" name="TextBox 1">
            <a:extLst>
              <a:ext uri="{FF2B5EF4-FFF2-40B4-BE49-F238E27FC236}">
                <a16:creationId xmlns:a16="http://schemas.microsoft.com/office/drawing/2014/main" id="{E1AE07C3-2740-8EAC-2D0F-11F387138F5A}"/>
              </a:ext>
            </a:extLst>
          </p:cNvPr>
          <p:cNvSpPr txBox="1"/>
          <p:nvPr/>
        </p:nvSpPr>
        <p:spPr>
          <a:xfrm>
            <a:off x="492761" y="2631449"/>
            <a:ext cx="3385163" cy="400110"/>
          </a:xfrm>
          <a:prstGeom prst="rect">
            <a:avLst/>
          </a:prstGeom>
          <a:solidFill>
            <a:schemeClr val="bg1"/>
          </a:solidFill>
          <a:ln w="12700">
            <a:noFill/>
          </a:ln>
        </p:spPr>
        <p:txBody>
          <a:bodyPr wrap="square" rtlCol="0">
            <a:spAutoFit/>
          </a:bodyPr>
          <a:lstStyle/>
          <a:p>
            <a:r>
              <a:rPr lang="en-GB" sz="1000" dirty="0">
                <a:latin typeface="Segoe UI" panose="020B0502040204020203" pitchFamily="34" charset="0"/>
                <a:cs typeface="Segoe UI" panose="020B0502040204020203" pitchFamily="34" charset="0"/>
              </a:rPr>
              <a:t>Today’s sample of the SafeGraph places for Atlanta (GA) has been kindly provided to you all by SafeGraph. </a:t>
            </a:r>
          </a:p>
        </p:txBody>
      </p:sp>
      <p:pic>
        <p:nvPicPr>
          <p:cNvPr id="5" name="Picture 4">
            <a:extLst>
              <a:ext uri="{FF2B5EF4-FFF2-40B4-BE49-F238E27FC236}">
                <a16:creationId xmlns:a16="http://schemas.microsoft.com/office/drawing/2014/main" id="{E52291CB-D52D-6982-49CA-3DE0FC206F3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094" y="5663008"/>
            <a:ext cx="2173018" cy="1195160"/>
          </a:xfrm>
          <a:prstGeom prst="rect">
            <a:avLst/>
          </a:prstGeom>
        </p:spPr>
      </p:pic>
      <p:graphicFrame>
        <p:nvGraphicFramePr>
          <p:cNvPr id="8" name="Table 3">
            <a:extLst>
              <a:ext uri="{FF2B5EF4-FFF2-40B4-BE49-F238E27FC236}">
                <a16:creationId xmlns:a16="http://schemas.microsoft.com/office/drawing/2014/main" id="{DD4D40B8-A466-6ABF-300B-22D42CA7CADD}"/>
              </a:ext>
            </a:extLst>
          </p:cNvPr>
          <p:cNvGraphicFramePr>
            <a:graphicFrameLocks noGrp="1"/>
          </p:cNvGraphicFramePr>
          <p:nvPr>
            <p:extLst>
              <p:ext uri="{D42A27DB-BD31-4B8C-83A1-F6EECF244321}">
                <p14:modId xmlns:p14="http://schemas.microsoft.com/office/powerpoint/2010/main" val="2295960448"/>
              </p:ext>
            </p:extLst>
          </p:nvPr>
        </p:nvGraphicFramePr>
        <p:xfrm>
          <a:off x="2790490" y="4321784"/>
          <a:ext cx="9138376" cy="2392680"/>
        </p:xfrm>
        <a:graphic>
          <a:graphicData uri="http://schemas.openxmlformats.org/drawingml/2006/table">
            <a:tbl>
              <a:tblPr firstRow="1" bandRow="1">
                <a:tableStyleId>{93296810-A885-4BE3-A3E7-6D5BEEA58F35}</a:tableStyleId>
              </a:tblPr>
              <a:tblGrid>
                <a:gridCol w="2147769">
                  <a:extLst>
                    <a:ext uri="{9D8B030D-6E8A-4147-A177-3AD203B41FA5}">
                      <a16:colId xmlns:a16="http://schemas.microsoft.com/office/drawing/2014/main" val="1842988541"/>
                    </a:ext>
                  </a:extLst>
                </a:gridCol>
                <a:gridCol w="1967345">
                  <a:extLst>
                    <a:ext uri="{9D8B030D-6E8A-4147-A177-3AD203B41FA5}">
                      <a16:colId xmlns:a16="http://schemas.microsoft.com/office/drawing/2014/main" val="3719357679"/>
                    </a:ext>
                  </a:extLst>
                </a:gridCol>
                <a:gridCol w="1832759">
                  <a:extLst>
                    <a:ext uri="{9D8B030D-6E8A-4147-A177-3AD203B41FA5}">
                      <a16:colId xmlns:a16="http://schemas.microsoft.com/office/drawing/2014/main" val="3828374827"/>
                    </a:ext>
                  </a:extLst>
                </a:gridCol>
                <a:gridCol w="1405246">
                  <a:extLst>
                    <a:ext uri="{9D8B030D-6E8A-4147-A177-3AD203B41FA5}">
                      <a16:colId xmlns:a16="http://schemas.microsoft.com/office/drawing/2014/main" val="1165376511"/>
                    </a:ext>
                  </a:extLst>
                </a:gridCol>
                <a:gridCol w="1785257">
                  <a:extLst>
                    <a:ext uri="{9D8B030D-6E8A-4147-A177-3AD203B41FA5}">
                      <a16:colId xmlns:a16="http://schemas.microsoft.com/office/drawing/2014/main" val="1114380670"/>
                    </a:ext>
                  </a:extLst>
                </a:gridCol>
              </a:tblGrid>
              <a:tr h="370840">
                <a:tc>
                  <a:txBody>
                    <a:bodyPr/>
                    <a:lstStyle/>
                    <a:p>
                      <a:r>
                        <a:rPr lang="en-GB" sz="1400" dirty="0"/>
                        <a:t>location_name</a:t>
                      </a:r>
                    </a:p>
                  </a:txBody>
                  <a:tcPr/>
                </a:tc>
                <a:tc>
                  <a:txBody>
                    <a:bodyPr/>
                    <a:lstStyle/>
                    <a:p>
                      <a:r>
                        <a:rPr lang="en-GB" sz="1400" dirty="0"/>
                        <a:t>placekey</a:t>
                      </a:r>
                    </a:p>
                  </a:txBody>
                  <a:tcPr/>
                </a:tc>
                <a:tc>
                  <a:txBody>
                    <a:bodyPr/>
                    <a:lstStyle/>
                    <a:p>
                      <a:r>
                        <a:rPr lang="en-GB" sz="1400" dirty="0"/>
                        <a:t>brands</a:t>
                      </a:r>
                    </a:p>
                  </a:txBody>
                  <a:tcPr/>
                </a:tc>
                <a:tc>
                  <a:txBody>
                    <a:bodyPr/>
                    <a:lstStyle/>
                    <a:p>
                      <a:r>
                        <a:rPr lang="en-GB" sz="1400" dirty="0"/>
                        <a:t>top_category</a:t>
                      </a:r>
                    </a:p>
                  </a:txBody>
                  <a:tcPr/>
                </a:tc>
                <a:tc>
                  <a:txBody>
                    <a:bodyPr/>
                    <a:lstStyle/>
                    <a:p>
                      <a:r>
                        <a:rPr lang="en-GB" sz="1400" dirty="0"/>
                        <a:t>sub_category</a:t>
                      </a:r>
                    </a:p>
                  </a:txBody>
                  <a:tcPr/>
                </a:tc>
                <a:extLst>
                  <a:ext uri="{0D108BD9-81ED-4DB2-BD59-A6C34878D82A}">
                    <a16:rowId xmlns:a16="http://schemas.microsoft.com/office/drawing/2014/main" val="926678773"/>
                  </a:ext>
                </a:extLst>
              </a:tr>
              <a:tr h="370840">
                <a:tc>
                  <a:txBody>
                    <a:bodyPr/>
                    <a:lstStyle/>
                    <a:p>
                      <a:r>
                        <a:rPr lang="en-GB" sz="1200" dirty="0"/>
                        <a:t>Bank of America</a:t>
                      </a:r>
                    </a:p>
                  </a:txBody>
                  <a:tcPr/>
                </a:tc>
                <a:tc>
                  <a:txBody>
                    <a:bodyPr/>
                    <a:lstStyle/>
                    <a:p>
                      <a:r>
                        <a:rPr lang="en-GB" sz="1200" dirty="0"/>
                        <a:t>222-222@8g7-3d4-tn5</a:t>
                      </a:r>
                    </a:p>
                  </a:txBody>
                  <a:tcPr/>
                </a:tc>
                <a:tc>
                  <a:txBody>
                    <a:bodyPr/>
                    <a:lstStyle/>
                    <a:p>
                      <a:r>
                        <a:rPr lang="en-GB" sz="1200" dirty="0"/>
                        <a:t>Bank of America</a:t>
                      </a:r>
                    </a:p>
                  </a:txBody>
                  <a:tcPr/>
                </a:tc>
                <a:tc>
                  <a:txBody>
                    <a:bodyPr/>
                    <a:lstStyle/>
                    <a:p>
                      <a:r>
                        <a:rPr lang="en-GB" sz="1200" dirty="0"/>
                        <a:t>Depository Credit Intermediation</a:t>
                      </a:r>
                    </a:p>
                  </a:txBody>
                  <a:tcPr/>
                </a:tc>
                <a:tc>
                  <a:txBody>
                    <a:bodyPr/>
                    <a:lstStyle/>
                    <a:p>
                      <a:r>
                        <a:rPr lang="en-GB" sz="1200" dirty="0"/>
                        <a:t>Commercial Banking </a:t>
                      </a:r>
                    </a:p>
                  </a:txBody>
                  <a:tcPr/>
                </a:tc>
                <a:extLst>
                  <a:ext uri="{0D108BD9-81ED-4DB2-BD59-A6C34878D82A}">
                    <a16:rowId xmlns:a16="http://schemas.microsoft.com/office/drawing/2014/main" val="629550520"/>
                  </a:ext>
                </a:extLst>
              </a:tr>
              <a:tr h="370840">
                <a:tc>
                  <a:txBody>
                    <a:bodyPr/>
                    <a:lstStyle/>
                    <a:p>
                      <a:r>
                        <a:rPr lang="en-GB" sz="1200" dirty="0"/>
                        <a:t>Bank of America</a:t>
                      </a:r>
                    </a:p>
                  </a:txBody>
                  <a:tcPr/>
                </a:tc>
                <a:tc>
                  <a:txBody>
                    <a:bodyPr/>
                    <a:lstStyle/>
                    <a:p>
                      <a:r>
                        <a:rPr lang="en-GB" sz="1200" dirty="0"/>
                        <a:t>222-222@8g6-ysq-k2k</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t>Bank of America</a:t>
                      </a:r>
                    </a:p>
                  </a:txBody>
                  <a:tcPr/>
                </a:tc>
                <a:tc>
                  <a:txBody>
                    <a:bodyPr/>
                    <a:lstStyle/>
                    <a:p>
                      <a:r>
                        <a:rPr lang="en-GB" sz="1200" dirty="0"/>
                        <a:t>Depository Credit Intermediation</a:t>
                      </a:r>
                    </a:p>
                  </a:txBody>
                  <a:tcPr/>
                </a:tc>
                <a:tc>
                  <a:txBody>
                    <a:bodyPr/>
                    <a:lstStyle/>
                    <a:p>
                      <a:r>
                        <a:rPr lang="en-GB" sz="1200" dirty="0"/>
                        <a:t>Commercial Banking</a:t>
                      </a:r>
                    </a:p>
                  </a:txBody>
                  <a:tcPr/>
                </a:tc>
                <a:extLst>
                  <a:ext uri="{0D108BD9-81ED-4DB2-BD59-A6C34878D82A}">
                    <a16:rowId xmlns:a16="http://schemas.microsoft.com/office/drawing/2014/main" val="1175661811"/>
                  </a:ext>
                </a:extLst>
              </a:tr>
              <a:tr h="370840">
                <a:tc>
                  <a:txBody>
                    <a:bodyPr/>
                    <a:lstStyle/>
                    <a:p>
                      <a:r>
                        <a:rPr lang="en-GB" sz="1200" dirty="0"/>
                        <a:t>Circle K</a:t>
                      </a:r>
                    </a:p>
                  </a:txBody>
                  <a:tcPr/>
                </a:tc>
                <a:tc>
                  <a:txBody>
                    <a:bodyPr/>
                    <a:lstStyle/>
                    <a:p>
                      <a:r>
                        <a:rPr lang="en-GB" sz="1200" dirty="0"/>
                        <a:t>222-222@8g7-4qd-975</a:t>
                      </a:r>
                    </a:p>
                  </a:txBody>
                  <a:tcPr/>
                </a:tc>
                <a:tc>
                  <a:txBody>
                    <a:bodyPr/>
                    <a:lstStyle/>
                    <a:p>
                      <a:r>
                        <a:rPr lang="en-GB" sz="1200" dirty="0"/>
                        <a:t>Circle K</a:t>
                      </a:r>
                    </a:p>
                  </a:txBody>
                  <a:tcPr/>
                </a:tc>
                <a:tc>
                  <a:txBody>
                    <a:bodyPr/>
                    <a:lstStyle/>
                    <a:p>
                      <a:r>
                        <a:rPr lang="en-GB" sz="1200" dirty="0"/>
                        <a:t>Grocery Stores</a:t>
                      </a:r>
                    </a:p>
                  </a:txBody>
                  <a:tcPr/>
                </a:tc>
                <a:tc>
                  <a:txBody>
                    <a:bodyPr/>
                    <a:lstStyle/>
                    <a:p>
                      <a:r>
                        <a:rPr lang="en-GB" sz="1200" dirty="0"/>
                        <a:t>Convenience Stores</a:t>
                      </a:r>
                    </a:p>
                  </a:txBody>
                  <a:tcPr/>
                </a:tc>
                <a:extLst>
                  <a:ext uri="{0D108BD9-81ED-4DB2-BD59-A6C34878D82A}">
                    <a16:rowId xmlns:a16="http://schemas.microsoft.com/office/drawing/2014/main" val="4040170450"/>
                  </a:ext>
                </a:extLst>
              </a:tr>
              <a:tr h="370840">
                <a:tc>
                  <a:txBody>
                    <a:bodyPr/>
                    <a:lstStyle/>
                    <a:p>
                      <a:r>
                        <a:rPr lang="en-GB" sz="1200" dirty="0"/>
                        <a:t>Main Street Deli</a:t>
                      </a:r>
                    </a:p>
                  </a:txBody>
                  <a:tcPr/>
                </a:tc>
                <a:tc>
                  <a:txBody>
                    <a:bodyPr/>
                    <a:lstStyle/>
                    <a:p>
                      <a:r>
                        <a:rPr lang="en-GB" sz="1200" dirty="0"/>
                        <a:t>Zzw-223@8g8-5bz-3wk</a:t>
                      </a:r>
                    </a:p>
                  </a:txBody>
                  <a:tcPr/>
                </a:tc>
                <a:tc>
                  <a:txBody>
                    <a:bodyPr/>
                    <a:lstStyle/>
                    <a:p>
                      <a:r>
                        <a:rPr lang="en-GB" sz="1200" dirty="0"/>
                        <a:t>Independent</a:t>
                      </a:r>
                    </a:p>
                  </a:txBody>
                  <a:tcPr/>
                </a:tc>
                <a:tc>
                  <a:txBody>
                    <a:bodyPr/>
                    <a:lstStyle/>
                    <a:p>
                      <a:r>
                        <a:rPr lang="en-GB" sz="1200" dirty="0"/>
                        <a:t>Grocery Stores</a:t>
                      </a:r>
                    </a:p>
                  </a:txBody>
                  <a:tcPr/>
                </a:tc>
                <a:tc>
                  <a:txBody>
                    <a:bodyPr/>
                    <a:lstStyle/>
                    <a:p>
                      <a:r>
                        <a:rPr lang="en-GB" sz="1200" dirty="0"/>
                        <a:t>Convenience Stores</a:t>
                      </a:r>
                    </a:p>
                  </a:txBody>
                  <a:tcPr/>
                </a:tc>
                <a:extLst>
                  <a:ext uri="{0D108BD9-81ED-4DB2-BD59-A6C34878D82A}">
                    <a16:rowId xmlns:a16="http://schemas.microsoft.com/office/drawing/2014/main" val="3220470512"/>
                  </a:ext>
                </a:extLst>
              </a:tr>
            </a:tbl>
          </a:graphicData>
        </a:graphic>
      </p:graphicFrame>
      <p:pic>
        <p:nvPicPr>
          <p:cNvPr id="9" name="Picture 8" descr="Map&#10;&#10;Description automatically generated">
            <a:extLst>
              <a:ext uri="{FF2B5EF4-FFF2-40B4-BE49-F238E27FC236}">
                <a16:creationId xmlns:a16="http://schemas.microsoft.com/office/drawing/2014/main" id="{859E92B7-FD55-6EA5-1EBA-85A498FB5F52}"/>
              </a:ext>
            </a:extLst>
          </p:cNvPr>
          <p:cNvPicPr>
            <a:picLocks noChangeAspect="1"/>
          </p:cNvPicPr>
          <p:nvPr/>
        </p:nvPicPr>
        <p:blipFill rotWithShape="1">
          <a:blip r:embed="rId5">
            <a:extLst>
              <a:ext uri="{28A0092B-C50C-407E-A947-70E740481C1C}">
                <a14:useLocalDpi xmlns:a14="http://schemas.microsoft.com/office/drawing/2010/main" val="0"/>
              </a:ext>
            </a:extLst>
          </a:blip>
          <a:srcRect l="16268" r="11299"/>
          <a:stretch/>
        </p:blipFill>
        <p:spPr>
          <a:xfrm>
            <a:off x="6147497" y="204921"/>
            <a:ext cx="5731128" cy="3418114"/>
          </a:xfrm>
          <a:prstGeom prst="rect">
            <a:avLst/>
          </a:prstGeom>
          <a:ln>
            <a:noFill/>
          </a:ln>
          <a:effectLst>
            <a:outerShdw blurRad="190500" algn="tl" rotWithShape="0">
              <a:srgbClr val="000000">
                <a:alpha val="70000"/>
              </a:srgbClr>
            </a:outerShdw>
          </a:effectLst>
        </p:spPr>
      </p:pic>
      <p:pic>
        <p:nvPicPr>
          <p:cNvPr id="10" name="Picture 9" descr="Chart, radar chart&#10;&#10;Description automatically generated with medium confidence">
            <a:extLst>
              <a:ext uri="{FF2B5EF4-FFF2-40B4-BE49-F238E27FC236}">
                <a16:creationId xmlns:a16="http://schemas.microsoft.com/office/drawing/2014/main" id="{08DBE113-55FE-02A0-AE19-51457956689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902643" y="94491"/>
            <a:ext cx="2221276" cy="1166170"/>
          </a:xfrm>
          <a:prstGeom prst="rect">
            <a:avLst/>
          </a:prstGeom>
          <a:ln>
            <a:noFill/>
          </a:ln>
          <a:effectLst>
            <a:outerShdw blurRad="190500" algn="tl" rotWithShape="0">
              <a:srgbClr val="000000">
                <a:alpha val="70000"/>
              </a:srgbClr>
            </a:outerShdw>
          </a:effectLst>
        </p:spPr>
      </p:pic>
      <p:pic>
        <p:nvPicPr>
          <p:cNvPr id="11" name="Picture 10" descr="Diagram, engineering drawing&#10;&#10;Description automatically generated">
            <a:extLst>
              <a:ext uri="{FF2B5EF4-FFF2-40B4-BE49-F238E27FC236}">
                <a16:creationId xmlns:a16="http://schemas.microsoft.com/office/drawing/2014/main" id="{C2FF72D9-70DA-CD96-C071-F98F834F399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277679" y="2363683"/>
            <a:ext cx="2092611" cy="1590384"/>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4007994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28">
            <a:extLst>
              <a:ext uri="{FF2B5EF4-FFF2-40B4-BE49-F238E27FC236}">
                <a16:creationId xmlns:a16="http://schemas.microsoft.com/office/drawing/2014/main" id="{9B45BA4C-9B54-4496-821F-9E0985CA9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64C630D0-968E-3C2D-B298-3830687A432B}"/>
              </a:ext>
            </a:extLst>
          </p:cNvPr>
          <p:cNvSpPr txBox="1"/>
          <p:nvPr/>
        </p:nvSpPr>
        <p:spPr>
          <a:xfrm>
            <a:off x="492761" y="515204"/>
            <a:ext cx="4856480" cy="2913796"/>
          </a:xfrm>
          <a:prstGeom prst="rect">
            <a:avLst/>
          </a:prstGeom>
        </p:spPr>
        <p:txBody>
          <a:bodyPr vert="horz" lIns="91440" tIns="45720" rIns="91440" bIns="45720" rtlCol="0" anchor="ctr">
            <a:normAutofit/>
          </a:bodyPr>
          <a:lstStyle/>
          <a:p>
            <a:pPr>
              <a:lnSpc>
                <a:spcPct val="95000"/>
              </a:lnSpc>
              <a:spcBef>
                <a:spcPct val="0"/>
              </a:spcBef>
              <a:spcAft>
                <a:spcPts val="600"/>
              </a:spcAft>
            </a:pPr>
            <a:r>
              <a:rPr lang="en-US" sz="3900" spc="-50" dirty="0">
                <a:solidFill>
                  <a:schemeClr val="bg1"/>
                </a:solidFill>
                <a:latin typeface="Segoe UI" panose="020B0502040204020203" pitchFamily="34" charset="0"/>
                <a:ea typeface="+mj-ea"/>
                <a:cs typeface="Segoe UI" panose="020B0502040204020203" pitchFamily="34" charset="0"/>
              </a:rPr>
              <a:t>Retail and </a:t>
            </a:r>
            <a:r>
              <a:rPr lang="en-US" sz="3900" spc="-50" dirty="0">
                <a:latin typeface="Segoe UI" panose="020B0502040204020203" pitchFamily="34" charset="0"/>
                <a:ea typeface="+mj-ea"/>
                <a:cs typeface="Segoe UI" panose="020B0502040204020203" pitchFamily="34" charset="0"/>
              </a:rPr>
              <a:t>Geodemographics</a:t>
            </a:r>
            <a:r>
              <a:rPr lang="en-US" sz="3900" spc="-50" dirty="0">
                <a:solidFill>
                  <a:schemeClr val="bg1"/>
                </a:solidFill>
                <a:latin typeface="Segoe UI" panose="020B0502040204020203" pitchFamily="34" charset="0"/>
                <a:ea typeface="+mj-ea"/>
                <a:cs typeface="Segoe UI" panose="020B0502040204020203" pitchFamily="34" charset="0"/>
              </a:rPr>
              <a:t>: </a:t>
            </a:r>
            <a:br>
              <a:rPr lang="en-US" sz="3900" spc="-50" dirty="0">
                <a:solidFill>
                  <a:schemeClr val="bg1"/>
                </a:solidFill>
                <a:latin typeface="Segoe UI" panose="020B0502040204020203" pitchFamily="34" charset="0"/>
                <a:ea typeface="+mj-ea"/>
                <a:cs typeface="Segoe UI" panose="020B0502040204020203" pitchFamily="34" charset="0"/>
              </a:rPr>
            </a:br>
            <a:r>
              <a:rPr lang="en-US" sz="3900" spc="-50" dirty="0">
                <a:solidFill>
                  <a:schemeClr val="bg1"/>
                </a:solidFill>
                <a:latin typeface="Segoe UI" panose="020B0502040204020203" pitchFamily="34" charset="0"/>
                <a:ea typeface="+mj-ea"/>
                <a:cs typeface="Segoe UI" panose="020B0502040204020203" pitchFamily="34" charset="0"/>
              </a:rPr>
              <a:t>A Spatial Data Science Approach</a:t>
            </a:r>
          </a:p>
        </p:txBody>
      </p:sp>
      <p:pic>
        <p:nvPicPr>
          <p:cNvPr id="11" name="Picture 10">
            <a:extLst>
              <a:ext uri="{FF2B5EF4-FFF2-40B4-BE49-F238E27FC236}">
                <a16:creationId xmlns:a16="http://schemas.microsoft.com/office/drawing/2014/main" id="{103FA2A4-0439-CD22-4EC1-C1BD0191B844}"/>
              </a:ext>
            </a:extLst>
          </p:cNvPr>
          <p:cNvPicPr>
            <a:picLocks noChangeAspect="1"/>
          </p:cNvPicPr>
          <p:nvPr/>
        </p:nvPicPr>
        <p:blipFill rotWithShape="1">
          <a:blip r:embed="rId2">
            <a:duotone>
              <a:schemeClr val="bg2">
                <a:shade val="45000"/>
                <a:satMod val="135000"/>
              </a:schemeClr>
              <a:prstClr val="white"/>
            </a:duotone>
          </a:blip>
          <a:srcRect l="561" r="32337" b="-2"/>
          <a:stretch/>
        </p:blipFill>
        <p:spPr>
          <a:xfrm>
            <a:off x="5349241" y="10"/>
            <a:ext cx="6842759" cy="6857990"/>
          </a:xfrm>
          <a:prstGeom prst="rect">
            <a:avLst/>
          </a:prstGeom>
        </p:spPr>
      </p:pic>
      <p:graphicFrame>
        <p:nvGraphicFramePr>
          <p:cNvPr id="3" name="Table 3">
            <a:extLst>
              <a:ext uri="{FF2B5EF4-FFF2-40B4-BE49-F238E27FC236}">
                <a16:creationId xmlns:a16="http://schemas.microsoft.com/office/drawing/2014/main" id="{7CA35D41-065F-D761-8FED-4A847DCEC8DE}"/>
              </a:ext>
            </a:extLst>
          </p:cNvPr>
          <p:cNvGraphicFramePr>
            <a:graphicFrameLocks noGrp="1"/>
          </p:cNvGraphicFramePr>
          <p:nvPr/>
        </p:nvGraphicFramePr>
        <p:xfrm>
          <a:off x="609257" y="2235230"/>
          <a:ext cx="10226039" cy="1854200"/>
        </p:xfrm>
        <a:graphic>
          <a:graphicData uri="http://schemas.openxmlformats.org/drawingml/2006/table">
            <a:tbl>
              <a:tblPr firstRow="1" bandRow="1">
                <a:tableStyleId>{93296810-A885-4BE3-A3E7-6D5BEEA58F35}</a:tableStyleId>
              </a:tblPr>
              <a:tblGrid>
                <a:gridCol w="1298303">
                  <a:extLst>
                    <a:ext uri="{9D8B030D-6E8A-4147-A177-3AD203B41FA5}">
                      <a16:colId xmlns:a16="http://schemas.microsoft.com/office/drawing/2014/main" val="1842988541"/>
                    </a:ext>
                  </a:extLst>
                </a:gridCol>
                <a:gridCol w="1298303">
                  <a:extLst>
                    <a:ext uri="{9D8B030D-6E8A-4147-A177-3AD203B41FA5}">
                      <a16:colId xmlns:a16="http://schemas.microsoft.com/office/drawing/2014/main" val="3719357679"/>
                    </a:ext>
                  </a:extLst>
                </a:gridCol>
                <a:gridCol w="1298303">
                  <a:extLst>
                    <a:ext uri="{9D8B030D-6E8A-4147-A177-3AD203B41FA5}">
                      <a16:colId xmlns:a16="http://schemas.microsoft.com/office/drawing/2014/main" val="3828374827"/>
                    </a:ext>
                  </a:extLst>
                </a:gridCol>
                <a:gridCol w="1298303">
                  <a:extLst>
                    <a:ext uri="{9D8B030D-6E8A-4147-A177-3AD203B41FA5}">
                      <a16:colId xmlns:a16="http://schemas.microsoft.com/office/drawing/2014/main" val="1165376511"/>
                    </a:ext>
                  </a:extLst>
                </a:gridCol>
                <a:gridCol w="2048882">
                  <a:extLst>
                    <a:ext uri="{9D8B030D-6E8A-4147-A177-3AD203B41FA5}">
                      <a16:colId xmlns:a16="http://schemas.microsoft.com/office/drawing/2014/main" val="1114380670"/>
                    </a:ext>
                  </a:extLst>
                </a:gridCol>
                <a:gridCol w="1590421">
                  <a:extLst>
                    <a:ext uri="{9D8B030D-6E8A-4147-A177-3AD203B41FA5}">
                      <a16:colId xmlns:a16="http://schemas.microsoft.com/office/drawing/2014/main" val="4035305705"/>
                    </a:ext>
                  </a:extLst>
                </a:gridCol>
                <a:gridCol w="1393524">
                  <a:extLst>
                    <a:ext uri="{9D8B030D-6E8A-4147-A177-3AD203B41FA5}">
                      <a16:colId xmlns:a16="http://schemas.microsoft.com/office/drawing/2014/main" val="743803066"/>
                    </a:ext>
                  </a:extLst>
                </a:gridCol>
              </a:tblGrid>
              <a:tr h="370840">
                <a:tc>
                  <a:txBody>
                    <a:bodyPr/>
                    <a:lstStyle/>
                    <a:p>
                      <a:r>
                        <a:rPr lang="en-GB" dirty="0"/>
                        <a:t>Area </a:t>
                      </a:r>
                    </a:p>
                  </a:txBody>
                  <a:tcPr/>
                </a:tc>
                <a:tc>
                  <a:txBody>
                    <a:bodyPr/>
                    <a:lstStyle/>
                    <a:p>
                      <a:r>
                        <a:rPr lang="en-GB" dirty="0"/>
                        <a:t>Income</a:t>
                      </a:r>
                    </a:p>
                  </a:txBody>
                  <a:tcPr/>
                </a:tc>
                <a:tc>
                  <a:txBody>
                    <a:bodyPr/>
                    <a:lstStyle/>
                    <a:p>
                      <a:r>
                        <a:rPr lang="en-GB" dirty="0"/>
                        <a:t>Age</a:t>
                      </a:r>
                    </a:p>
                  </a:txBody>
                  <a:tcPr/>
                </a:tc>
                <a:tc>
                  <a:txBody>
                    <a:bodyPr/>
                    <a:lstStyle/>
                    <a:p>
                      <a:r>
                        <a:rPr lang="en-GB" dirty="0"/>
                        <a:t>Car</a:t>
                      </a:r>
                    </a:p>
                  </a:txBody>
                  <a:tcPr/>
                </a:tc>
                <a:tc>
                  <a:txBody>
                    <a:bodyPr/>
                    <a:lstStyle/>
                    <a:p>
                      <a:r>
                        <a:rPr lang="en-GB" dirty="0"/>
                        <a:t>Employment</a:t>
                      </a:r>
                    </a:p>
                  </a:txBody>
                  <a:tcPr/>
                </a:tc>
                <a:tc>
                  <a:txBody>
                    <a:bodyPr/>
                    <a:lstStyle/>
                    <a:p>
                      <a:r>
                        <a:rPr lang="en-GB" dirty="0"/>
                        <a:t>Degree </a:t>
                      </a:r>
                    </a:p>
                  </a:txBody>
                  <a:tcPr/>
                </a:tc>
                <a:tc>
                  <a:txBody>
                    <a:bodyPr/>
                    <a:lstStyle/>
                    <a:p>
                      <a:r>
                        <a:rPr lang="en-GB" dirty="0"/>
                        <a:t>Commute</a:t>
                      </a:r>
                    </a:p>
                  </a:txBody>
                  <a:tcPr/>
                </a:tc>
                <a:extLst>
                  <a:ext uri="{0D108BD9-81ED-4DB2-BD59-A6C34878D82A}">
                    <a16:rowId xmlns:a16="http://schemas.microsoft.com/office/drawing/2014/main" val="926678773"/>
                  </a:ext>
                </a:extLst>
              </a:tr>
              <a:tr h="370840">
                <a:tc>
                  <a:txBody>
                    <a:bodyPr/>
                    <a:lstStyle/>
                    <a:p>
                      <a:r>
                        <a:rPr lang="en-GB" dirty="0"/>
                        <a:t>Area1</a:t>
                      </a:r>
                    </a:p>
                  </a:txBody>
                  <a:tcPr/>
                </a:tc>
                <a:tc>
                  <a:txBody>
                    <a:bodyPr/>
                    <a:lstStyle/>
                    <a:p>
                      <a:endParaRPr lang="en-GB" dirty="0"/>
                    </a:p>
                  </a:txBody>
                  <a:tcPr/>
                </a:tc>
                <a:tc>
                  <a:txBody>
                    <a:bodyPr/>
                    <a:lstStyle/>
                    <a:p>
                      <a:endParaRPr lang="en-GB"/>
                    </a:p>
                  </a:txBody>
                  <a:tcPr/>
                </a:tc>
                <a:tc>
                  <a:txBody>
                    <a:bodyPr/>
                    <a:lstStyle/>
                    <a:p>
                      <a:endParaRPr lang="en-GB"/>
                    </a:p>
                  </a:txBody>
                  <a:tcPr/>
                </a:tc>
                <a:tc>
                  <a:txBody>
                    <a:bodyPr/>
                    <a:lstStyle/>
                    <a:p>
                      <a:endParaRPr lang="en-GB"/>
                    </a:p>
                  </a:txBody>
                  <a:tcPr/>
                </a:tc>
                <a:tc>
                  <a:txBody>
                    <a:bodyPr/>
                    <a:lstStyle/>
                    <a:p>
                      <a:endParaRPr lang="en-GB"/>
                    </a:p>
                  </a:txBody>
                  <a:tcPr/>
                </a:tc>
                <a:tc>
                  <a:txBody>
                    <a:bodyPr/>
                    <a:lstStyle/>
                    <a:p>
                      <a:endParaRPr lang="en-GB"/>
                    </a:p>
                  </a:txBody>
                  <a:tcPr/>
                </a:tc>
                <a:extLst>
                  <a:ext uri="{0D108BD9-81ED-4DB2-BD59-A6C34878D82A}">
                    <a16:rowId xmlns:a16="http://schemas.microsoft.com/office/drawing/2014/main" val="629550520"/>
                  </a:ext>
                </a:extLst>
              </a:tr>
              <a:tr h="370840">
                <a:tc>
                  <a:txBody>
                    <a:bodyPr/>
                    <a:lstStyle/>
                    <a:p>
                      <a:r>
                        <a:rPr lang="en-GB" dirty="0"/>
                        <a:t>Area2</a:t>
                      </a:r>
                    </a:p>
                  </a:txBody>
                  <a:tcPr/>
                </a:tc>
                <a:tc>
                  <a:txBody>
                    <a:bodyPr/>
                    <a:lstStyle/>
                    <a:p>
                      <a:endParaRPr lang="en-GB" dirty="0"/>
                    </a:p>
                  </a:txBody>
                  <a:tcPr/>
                </a:tc>
                <a:tc>
                  <a:txBody>
                    <a:bodyPr/>
                    <a:lstStyle/>
                    <a:p>
                      <a:endParaRPr lang="en-GB"/>
                    </a:p>
                  </a:txBody>
                  <a:tcPr/>
                </a:tc>
                <a:tc>
                  <a:txBody>
                    <a:bodyPr/>
                    <a:lstStyle/>
                    <a:p>
                      <a:endParaRPr lang="en-GB"/>
                    </a:p>
                  </a:txBody>
                  <a:tcPr/>
                </a:tc>
                <a:tc>
                  <a:txBody>
                    <a:bodyPr/>
                    <a:lstStyle/>
                    <a:p>
                      <a:endParaRPr lang="en-GB"/>
                    </a:p>
                  </a:txBody>
                  <a:tcPr/>
                </a:tc>
                <a:tc>
                  <a:txBody>
                    <a:bodyPr/>
                    <a:lstStyle/>
                    <a:p>
                      <a:endParaRPr lang="en-GB"/>
                    </a:p>
                  </a:txBody>
                  <a:tcPr/>
                </a:tc>
                <a:tc>
                  <a:txBody>
                    <a:bodyPr/>
                    <a:lstStyle/>
                    <a:p>
                      <a:endParaRPr lang="en-GB"/>
                    </a:p>
                  </a:txBody>
                  <a:tcPr/>
                </a:tc>
                <a:extLst>
                  <a:ext uri="{0D108BD9-81ED-4DB2-BD59-A6C34878D82A}">
                    <a16:rowId xmlns:a16="http://schemas.microsoft.com/office/drawing/2014/main" val="1175661811"/>
                  </a:ext>
                </a:extLst>
              </a:tr>
              <a:tr h="370840">
                <a:tc>
                  <a:txBody>
                    <a:bodyPr/>
                    <a:lstStyle/>
                    <a:p>
                      <a:r>
                        <a:rPr lang="en-GB" dirty="0"/>
                        <a:t>Area3</a:t>
                      </a:r>
                    </a:p>
                  </a:txBody>
                  <a:tcPr/>
                </a:tc>
                <a:tc>
                  <a:txBody>
                    <a:bodyPr/>
                    <a:lstStyle/>
                    <a:p>
                      <a:endParaRPr lang="en-GB" dirty="0"/>
                    </a:p>
                  </a:txBody>
                  <a:tcPr/>
                </a:tc>
                <a:tc>
                  <a:txBody>
                    <a:bodyPr/>
                    <a:lstStyle/>
                    <a:p>
                      <a:endParaRPr lang="en-GB"/>
                    </a:p>
                  </a:txBody>
                  <a:tcPr/>
                </a:tc>
                <a:tc>
                  <a:txBody>
                    <a:bodyPr/>
                    <a:lstStyle/>
                    <a:p>
                      <a:endParaRPr lang="en-GB"/>
                    </a:p>
                  </a:txBody>
                  <a:tcPr/>
                </a:tc>
                <a:tc>
                  <a:txBody>
                    <a:bodyPr/>
                    <a:lstStyle/>
                    <a:p>
                      <a:endParaRPr lang="en-GB"/>
                    </a:p>
                  </a:txBody>
                  <a:tcPr/>
                </a:tc>
                <a:tc>
                  <a:txBody>
                    <a:bodyPr/>
                    <a:lstStyle/>
                    <a:p>
                      <a:endParaRPr lang="en-GB"/>
                    </a:p>
                  </a:txBody>
                  <a:tcPr/>
                </a:tc>
                <a:tc>
                  <a:txBody>
                    <a:bodyPr/>
                    <a:lstStyle/>
                    <a:p>
                      <a:endParaRPr lang="en-GB"/>
                    </a:p>
                  </a:txBody>
                  <a:tcPr/>
                </a:tc>
                <a:extLst>
                  <a:ext uri="{0D108BD9-81ED-4DB2-BD59-A6C34878D82A}">
                    <a16:rowId xmlns:a16="http://schemas.microsoft.com/office/drawing/2014/main" val="4040170450"/>
                  </a:ext>
                </a:extLst>
              </a:tr>
              <a:tr h="370840">
                <a:tc>
                  <a:txBody>
                    <a:bodyPr/>
                    <a:lstStyle/>
                    <a:p>
                      <a:r>
                        <a:rPr lang="en-GB" dirty="0"/>
                        <a:t>Area4</a:t>
                      </a:r>
                    </a:p>
                  </a:txBody>
                  <a:tcPr/>
                </a:tc>
                <a:tc>
                  <a:txBody>
                    <a:bodyPr/>
                    <a:lstStyle/>
                    <a:p>
                      <a:endParaRPr lang="en-GB"/>
                    </a:p>
                  </a:txBody>
                  <a:tcPr/>
                </a:tc>
                <a:tc>
                  <a:txBody>
                    <a:bodyPr/>
                    <a:lstStyle/>
                    <a:p>
                      <a:endParaRPr lang="en-GB"/>
                    </a:p>
                  </a:txBody>
                  <a:tcPr/>
                </a:tc>
                <a:tc>
                  <a:txBody>
                    <a:bodyPr/>
                    <a:lstStyle/>
                    <a:p>
                      <a:endParaRPr lang="en-GB"/>
                    </a:p>
                  </a:txBody>
                  <a:tcPr/>
                </a:tc>
                <a:tc>
                  <a:txBody>
                    <a:bodyPr/>
                    <a:lstStyle/>
                    <a:p>
                      <a:endParaRPr lang="en-GB"/>
                    </a:p>
                  </a:txBody>
                  <a:tcPr/>
                </a:tc>
                <a:tc>
                  <a:txBody>
                    <a:bodyPr/>
                    <a:lstStyle/>
                    <a:p>
                      <a:endParaRPr lang="en-GB"/>
                    </a:p>
                  </a:txBody>
                  <a:tcPr/>
                </a:tc>
                <a:tc>
                  <a:txBody>
                    <a:bodyPr/>
                    <a:lstStyle/>
                    <a:p>
                      <a:endParaRPr lang="en-GB" dirty="0"/>
                    </a:p>
                  </a:txBody>
                  <a:tcPr/>
                </a:tc>
                <a:extLst>
                  <a:ext uri="{0D108BD9-81ED-4DB2-BD59-A6C34878D82A}">
                    <a16:rowId xmlns:a16="http://schemas.microsoft.com/office/drawing/2014/main" val="3220470512"/>
                  </a:ext>
                </a:extLst>
              </a:tr>
            </a:tbl>
          </a:graphicData>
        </a:graphic>
      </p:graphicFrame>
      <p:pic>
        <p:nvPicPr>
          <p:cNvPr id="7" name="Picture 6">
            <a:extLst>
              <a:ext uri="{FF2B5EF4-FFF2-40B4-BE49-F238E27FC236}">
                <a16:creationId xmlns:a16="http://schemas.microsoft.com/office/drawing/2014/main" id="{C02FEE5D-392C-F36F-E104-1CD8A1E06F90}"/>
              </a:ext>
            </a:extLst>
          </p:cNvPr>
          <p:cNvPicPr>
            <a:picLocks noChangeAspect="1"/>
          </p:cNvPicPr>
          <p:nvPr/>
        </p:nvPicPr>
        <p:blipFill>
          <a:blip r:embed="rId3"/>
          <a:stretch>
            <a:fillRect/>
          </a:stretch>
        </p:blipFill>
        <p:spPr>
          <a:xfrm>
            <a:off x="6710376" y="3207266"/>
            <a:ext cx="4872367" cy="3175061"/>
          </a:xfrm>
          <a:prstGeom prst="rect">
            <a:avLst/>
          </a:prstGeom>
          <a:ln>
            <a:noFill/>
          </a:ln>
          <a:effectLst>
            <a:outerShdw blurRad="190500" algn="tl" rotWithShape="0">
              <a:srgbClr val="000000">
                <a:alpha val="70000"/>
              </a:srgbClr>
            </a:outerShdw>
          </a:effectLst>
        </p:spPr>
      </p:pic>
      <p:pic>
        <p:nvPicPr>
          <p:cNvPr id="4" name="Picture 3" descr="Text&#10;&#10;Description automatically generated with low confidence">
            <a:extLst>
              <a:ext uri="{FF2B5EF4-FFF2-40B4-BE49-F238E27FC236}">
                <a16:creationId xmlns:a16="http://schemas.microsoft.com/office/drawing/2014/main" id="{4BB20C73-6180-D6F6-EE47-1957C3BF56F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7233" y="5963345"/>
            <a:ext cx="2670633" cy="837964"/>
          </a:xfrm>
          <a:prstGeom prst="rect">
            <a:avLst/>
          </a:prstGeom>
        </p:spPr>
      </p:pic>
    </p:spTree>
    <p:extLst>
      <p:ext uri="{BB962C8B-B14F-4D97-AF65-F5344CB8AC3E}">
        <p14:creationId xmlns:p14="http://schemas.microsoft.com/office/powerpoint/2010/main" val="3348971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28">
            <a:extLst>
              <a:ext uri="{FF2B5EF4-FFF2-40B4-BE49-F238E27FC236}">
                <a16:creationId xmlns:a16="http://schemas.microsoft.com/office/drawing/2014/main" id="{9B45BA4C-9B54-4496-821F-9E0985CA9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64C630D0-968E-3C2D-B298-3830687A432B}"/>
              </a:ext>
            </a:extLst>
          </p:cNvPr>
          <p:cNvSpPr txBox="1"/>
          <p:nvPr/>
        </p:nvSpPr>
        <p:spPr>
          <a:xfrm>
            <a:off x="492761" y="515204"/>
            <a:ext cx="4856480" cy="2913796"/>
          </a:xfrm>
          <a:prstGeom prst="rect">
            <a:avLst/>
          </a:prstGeom>
        </p:spPr>
        <p:txBody>
          <a:bodyPr vert="horz" lIns="91440" tIns="45720" rIns="91440" bIns="45720" rtlCol="0" anchor="ctr">
            <a:normAutofit/>
          </a:bodyPr>
          <a:lstStyle/>
          <a:p>
            <a:pPr>
              <a:lnSpc>
                <a:spcPct val="95000"/>
              </a:lnSpc>
              <a:spcBef>
                <a:spcPct val="0"/>
              </a:spcBef>
              <a:spcAft>
                <a:spcPts val="600"/>
              </a:spcAft>
            </a:pPr>
            <a:r>
              <a:rPr lang="en-US" sz="3900" spc="-50" dirty="0">
                <a:solidFill>
                  <a:schemeClr val="bg1"/>
                </a:solidFill>
                <a:latin typeface="Segoe UI" panose="020B0502040204020203" pitchFamily="34" charset="0"/>
                <a:ea typeface="+mj-ea"/>
                <a:cs typeface="Segoe UI" panose="020B0502040204020203" pitchFamily="34" charset="0"/>
              </a:rPr>
              <a:t>Retail and </a:t>
            </a:r>
            <a:r>
              <a:rPr lang="en-US" sz="3900" spc="-50" dirty="0">
                <a:latin typeface="Segoe UI" panose="020B0502040204020203" pitchFamily="34" charset="0"/>
                <a:ea typeface="+mj-ea"/>
                <a:cs typeface="Segoe UI" panose="020B0502040204020203" pitchFamily="34" charset="0"/>
              </a:rPr>
              <a:t>Geodemographics</a:t>
            </a:r>
            <a:r>
              <a:rPr lang="en-US" sz="3900" spc="-50" dirty="0">
                <a:solidFill>
                  <a:schemeClr val="bg1"/>
                </a:solidFill>
                <a:latin typeface="Segoe UI" panose="020B0502040204020203" pitchFamily="34" charset="0"/>
                <a:ea typeface="+mj-ea"/>
                <a:cs typeface="Segoe UI" panose="020B0502040204020203" pitchFamily="34" charset="0"/>
              </a:rPr>
              <a:t>: </a:t>
            </a:r>
            <a:br>
              <a:rPr lang="en-US" sz="3900" spc="-50" dirty="0">
                <a:solidFill>
                  <a:schemeClr val="bg1"/>
                </a:solidFill>
                <a:latin typeface="Segoe UI" panose="020B0502040204020203" pitchFamily="34" charset="0"/>
                <a:ea typeface="+mj-ea"/>
                <a:cs typeface="Segoe UI" panose="020B0502040204020203" pitchFamily="34" charset="0"/>
              </a:rPr>
            </a:br>
            <a:r>
              <a:rPr lang="en-US" sz="3900" spc="-50" dirty="0">
                <a:solidFill>
                  <a:schemeClr val="bg1"/>
                </a:solidFill>
                <a:latin typeface="Segoe UI" panose="020B0502040204020203" pitchFamily="34" charset="0"/>
                <a:ea typeface="+mj-ea"/>
                <a:cs typeface="Segoe UI" panose="020B0502040204020203" pitchFamily="34" charset="0"/>
              </a:rPr>
              <a:t>A Spatial Data Science Approach</a:t>
            </a:r>
          </a:p>
        </p:txBody>
      </p:sp>
      <p:pic>
        <p:nvPicPr>
          <p:cNvPr id="11" name="Picture 10">
            <a:extLst>
              <a:ext uri="{FF2B5EF4-FFF2-40B4-BE49-F238E27FC236}">
                <a16:creationId xmlns:a16="http://schemas.microsoft.com/office/drawing/2014/main" id="{103FA2A4-0439-CD22-4EC1-C1BD0191B844}"/>
              </a:ext>
            </a:extLst>
          </p:cNvPr>
          <p:cNvPicPr>
            <a:picLocks noChangeAspect="1"/>
          </p:cNvPicPr>
          <p:nvPr/>
        </p:nvPicPr>
        <p:blipFill rotWithShape="1">
          <a:blip r:embed="rId2">
            <a:duotone>
              <a:schemeClr val="bg2">
                <a:shade val="45000"/>
                <a:satMod val="135000"/>
              </a:schemeClr>
              <a:prstClr val="white"/>
            </a:duotone>
          </a:blip>
          <a:srcRect l="561" r="32337" b="-2"/>
          <a:stretch/>
        </p:blipFill>
        <p:spPr>
          <a:xfrm>
            <a:off x="5349241" y="10"/>
            <a:ext cx="6842759" cy="6857990"/>
          </a:xfrm>
          <a:prstGeom prst="rect">
            <a:avLst/>
          </a:prstGeom>
        </p:spPr>
      </p:pic>
      <p:pic>
        <p:nvPicPr>
          <p:cNvPr id="4" name="Picture 3" descr="Text&#10;&#10;Description automatically generated with low confidence">
            <a:extLst>
              <a:ext uri="{FF2B5EF4-FFF2-40B4-BE49-F238E27FC236}">
                <a16:creationId xmlns:a16="http://schemas.microsoft.com/office/drawing/2014/main" id="{4BB20C73-6180-D6F6-EE47-1957C3BF56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7233" y="5963345"/>
            <a:ext cx="2670633" cy="837964"/>
          </a:xfrm>
          <a:prstGeom prst="rect">
            <a:avLst/>
          </a:prstGeom>
        </p:spPr>
      </p:pic>
      <p:pic>
        <p:nvPicPr>
          <p:cNvPr id="2" name="Picture 1">
            <a:extLst>
              <a:ext uri="{FF2B5EF4-FFF2-40B4-BE49-F238E27FC236}">
                <a16:creationId xmlns:a16="http://schemas.microsoft.com/office/drawing/2014/main" id="{783014EB-7DB5-DF42-2556-A4BBE7AD50D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1197" y="2306164"/>
            <a:ext cx="4239607" cy="3276060"/>
          </a:xfrm>
          <a:prstGeom prst="rect">
            <a:avLst/>
          </a:prstGeom>
          <a:ln>
            <a:noFill/>
          </a:ln>
          <a:effectLst>
            <a:outerShdw blurRad="190500" algn="tl" rotWithShape="0">
              <a:srgbClr val="000000">
                <a:alpha val="70000"/>
              </a:srgbClr>
            </a:outerShdw>
          </a:effectLst>
        </p:spPr>
      </p:pic>
      <p:pic>
        <p:nvPicPr>
          <p:cNvPr id="5" name="Picture 4">
            <a:extLst>
              <a:ext uri="{FF2B5EF4-FFF2-40B4-BE49-F238E27FC236}">
                <a16:creationId xmlns:a16="http://schemas.microsoft.com/office/drawing/2014/main" id="{EF3855EA-BB2F-0948-C9CC-03BA87ACE11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466627" y="80467"/>
            <a:ext cx="6725373" cy="6777533"/>
          </a:xfrm>
          <a:prstGeom prst="rect">
            <a:avLst/>
          </a:prstGeom>
        </p:spPr>
      </p:pic>
    </p:spTree>
    <p:extLst>
      <p:ext uri="{BB962C8B-B14F-4D97-AF65-F5344CB8AC3E}">
        <p14:creationId xmlns:p14="http://schemas.microsoft.com/office/powerpoint/2010/main" val="37149056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28">
            <a:extLst>
              <a:ext uri="{FF2B5EF4-FFF2-40B4-BE49-F238E27FC236}">
                <a16:creationId xmlns:a16="http://schemas.microsoft.com/office/drawing/2014/main" id="{9B45BA4C-9B54-4496-821F-9E0985CA9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64C630D0-968E-3C2D-B298-3830687A432B}"/>
              </a:ext>
            </a:extLst>
          </p:cNvPr>
          <p:cNvSpPr txBox="1"/>
          <p:nvPr/>
        </p:nvSpPr>
        <p:spPr>
          <a:xfrm>
            <a:off x="492761" y="515204"/>
            <a:ext cx="4856480" cy="2913796"/>
          </a:xfrm>
          <a:prstGeom prst="rect">
            <a:avLst/>
          </a:prstGeom>
        </p:spPr>
        <p:txBody>
          <a:bodyPr vert="horz" lIns="91440" tIns="45720" rIns="91440" bIns="45720" rtlCol="0" anchor="ctr">
            <a:normAutofit/>
          </a:bodyPr>
          <a:lstStyle/>
          <a:p>
            <a:pPr>
              <a:lnSpc>
                <a:spcPct val="95000"/>
              </a:lnSpc>
              <a:spcBef>
                <a:spcPct val="0"/>
              </a:spcBef>
              <a:spcAft>
                <a:spcPts val="600"/>
              </a:spcAft>
            </a:pPr>
            <a:endParaRPr lang="en-US" sz="3900" spc="-50" dirty="0">
              <a:solidFill>
                <a:schemeClr val="bg1"/>
              </a:solidFill>
              <a:latin typeface="Segoe UI" panose="020B0502040204020203" pitchFamily="34" charset="0"/>
              <a:ea typeface="+mj-ea"/>
              <a:cs typeface="Segoe UI" panose="020B0502040204020203" pitchFamily="34" charset="0"/>
            </a:endParaRPr>
          </a:p>
        </p:txBody>
      </p:sp>
      <p:pic>
        <p:nvPicPr>
          <p:cNvPr id="2" name="Picture 1">
            <a:extLst>
              <a:ext uri="{FF2B5EF4-FFF2-40B4-BE49-F238E27FC236}">
                <a16:creationId xmlns:a16="http://schemas.microsoft.com/office/drawing/2014/main" id="{50596D66-40E4-C084-378A-E00831A29719}"/>
              </a:ext>
            </a:extLst>
          </p:cNvPr>
          <p:cNvPicPr>
            <a:picLocks noChangeAspect="1"/>
          </p:cNvPicPr>
          <p:nvPr/>
        </p:nvPicPr>
        <p:blipFill rotWithShape="1">
          <a:blip r:embed="rId2"/>
          <a:srcRect l="561" r="32337" b="-2"/>
          <a:stretch/>
        </p:blipFill>
        <p:spPr>
          <a:xfrm>
            <a:off x="5349241" y="10"/>
            <a:ext cx="6842759" cy="6857990"/>
          </a:xfrm>
          <a:prstGeom prst="rect">
            <a:avLst/>
          </a:prstGeom>
        </p:spPr>
      </p:pic>
      <p:pic>
        <p:nvPicPr>
          <p:cNvPr id="3" name="Picture 2" descr="Text&#10;&#10;Description automatically generated with low confidence">
            <a:extLst>
              <a:ext uri="{FF2B5EF4-FFF2-40B4-BE49-F238E27FC236}">
                <a16:creationId xmlns:a16="http://schemas.microsoft.com/office/drawing/2014/main" id="{66653E8B-CCC9-1A89-4CE4-7BCFD4C12E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7233" y="5963345"/>
            <a:ext cx="2670633" cy="837964"/>
          </a:xfrm>
          <a:prstGeom prst="rect">
            <a:avLst/>
          </a:prstGeom>
        </p:spPr>
      </p:pic>
    </p:spTree>
    <p:extLst>
      <p:ext uri="{BB962C8B-B14F-4D97-AF65-F5344CB8AC3E}">
        <p14:creationId xmlns:p14="http://schemas.microsoft.com/office/powerpoint/2010/main" val="14937108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28">
            <a:extLst>
              <a:ext uri="{FF2B5EF4-FFF2-40B4-BE49-F238E27FC236}">
                <a16:creationId xmlns:a16="http://schemas.microsoft.com/office/drawing/2014/main" id="{9B45BA4C-9B54-4496-821F-9E0985CA9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64C630D0-968E-3C2D-B298-3830687A432B}"/>
              </a:ext>
            </a:extLst>
          </p:cNvPr>
          <p:cNvSpPr txBox="1"/>
          <p:nvPr/>
        </p:nvSpPr>
        <p:spPr>
          <a:xfrm>
            <a:off x="492761" y="515204"/>
            <a:ext cx="4856480" cy="2913796"/>
          </a:xfrm>
          <a:prstGeom prst="rect">
            <a:avLst/>
          </a:prstGeom>
        </p:spPr>
        <p:txBody>
          <a:bodyPr vert="horz" lIns="91440" tIns="45720" rIns="91440" bIns="45720" rtlCol="0" anchor="ctr">
            <a:normAutofit/>
          </a:bodyPr>
          <a:lstStyle/>
          <a:p>
            <a:pPr>
              <a:lnSpc>
                <a:spcPct val="95000"/>
              </a:lnSpc>
              <a:spcBef>
                <a:spcPct val="0"/>
              </a:spcBef>
              <a:spcAft>
                <a:spcPts val="600"/>
              </a:spcAft>
            </a:pPr>
            <a:endParaRPr lang="en-US" sz="3900" spc="-50" dirty="0">
              <a:solidFill>
                <a:schemeClr val="bg1"/>
              </a:solidFill>
              <a:latin typeface="Segoe UI" panose="020B0502040204020203" pitchFamily="34" charset="0"/>
              <a:ea typeface="+mj-ea"/>
              <a:cs typeface="Segoe UI" panose="020B0502040204020203" pitchFamily="34" charset="0"/>
            </a:endParaRPr>
          </a:p>
        </p:txBody>
      </p:sp>
      <p:pic>
        <p:nvPicPr>
          <p:cNvPr id="2" name="Picture 1">
            <a:extLst>
              <a:ext uri="{FF2B5EF4-FFF2-40B4-BE49-F238E27FC236}">
                <a16:creationId xmlns:a16="http://schemas.microsoft.com/office/drawing/2014/main" id="{50596D66-40E4-C084-378A-E00831A29719}"/>
              </a:ext>
            </a:extLst>
          </p:cNvPr>
          <p:cNvPicPr>
            <a:picLocks noChangeAspect="1"/>
          </p:cNvPicPr>
          <p:nvPr/>
        </p:nvPicPr>
        <p:blipFill rotWithShape="1">
          <a:blip r:embed="rId2"/>
          <a:srcRect l="561" r="32337" b="-2"/>
          <a:stretch/>
        </p:blipFill>
        <p:spPr>
          <a:xfrm>
            <a:off x="5349241" y="10"/>
            <a:ext cx="6842759" cy="6857990"/>
          </a:xfrm>
          <a:prstGeom prst="rect">
            <a:avLst/>
          </a:prstGeom>
        </p:spPr>
      </p:pic>
      <p:pic>
        <p:nvPicPr>
          <p:cNvPr id="5" name="Picture 4">
            <a:extLst>
              <a:ext uri="{FF2B5EF4-FFF2-40B4-BE49-F238E27FC236}">
                <a16:creationId xmlns:a16="http://schemas.microsoft.com/office/drawing/2014/main" id="{9ABFD42F-1A05-D316-5C14-D7916B0BE4D2}"/>
              </a:ext>
            </a:extLst>
          </p:cNvPr>
          <p:cNvPicPr>
            <a:picLocks noChangeAspect="1"/>
          </p:cNvPicPr>
          <p:nvPr/>
        </p:nvPicPr>
        <p:blipFill>
          <a:blip r:embed="rId3"/>
          <a:stretch>
            <a:fillRect/>
          </a:stretch>
        </p:blipFill>
        <p:spPr>
          <a:xfrm>
            <a:off x="0" y="0"/>
            <a:ext cx="5105334" cy="2913796"/>
          </a:xfrm>
          <a:prstGeom prst="rect">
            <a:avLst/>
          </a:prstGeom>
        </p:spPr>
      </p:pic>
      <p:pic>
        <p:nvPicPr>
          <p:cNvPr id="3" name="Picture 2" descr="Text&#10;&#10;Description automatically generated with low confidence">
            <a:extLst>
              <a:ext uri="{FF2B5EF4-FFF2-40B4-BE49-F238E27FC236}">
                <a16:creationId xmlns:a16="http://schemas.microsoft.com/office/drawing/2014/main" id="{66653E8B-CCC9-1A89-4CE4-7BCFD4C12E0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7233" y="5963345"/>
            <a:ext cx="2670633" cy="837964"/>
          </a:xfrm>
          <a:prstGeom prst="rect">
            <a:avLst/>
          </a:prstGeom>
        </p:spPr>
      </p:pic>
    </p:spTree>
    <p:extLst>
      <p:ext uri="{BB962C8B-B14F-4D97-AF65-F5344CB8AC3E}">
        <p14:creationId xmlns:p14="http://schemas.microsoft.com/office/powerpoint/2010/main" val="544079533"/>
      </p:ext>
    </p:extLst>
  </p:cSld>
  <p:clrMapOvr>
    <a:masterClrMapping/>
  </p:clrMapOvr>
</p:sld>
</file>

<file path=ppt/theme/theme1.xml><?xml version="1.0" encoding="utf-8"?>
<a:theme xmlns:a="http://schemas.openxmlformats.org/drawingml/2006/main" name="PrismaticVTI">
  <a:themeElements>
    <a:clrScheme name="Prismatic">
      <a:dk1>
        <a:sysClr val="windowText" lastClr="000000"/>
      </a:dk1>
      <a:lt1>
        <a:sysClr val="window" lastClr="FFFFFF"/>
      </a:lt1>
      <a:dk2>
        <a:srgbClr val="131523"/>
      </a:dk2>
      <a:lt2>
        <a:srgbClr val="E7E6E6"/>
      </a:lt2>
      <a:accent1>
        <a:srgbClr val="42B3BD"/>
      </a:accent1>
      <a:accent2>
        <a:srgbClr val="51B851"/>
      </a:accent2>
      <a:accent3>
        <a:srgbClr val="B5A603"/>
      </a:accent3>
      <a:accent4>
        <a:srgbClr val="F58505"/>
      </a:accent4>
      <a:accent5>
        <a:srgbClr val="FA2481"/>
      </a:accent5>
      <a:accent6>
        <a:srgbClr val="9CA2AB"/>
      </a:accent6>
      <a:hlink>
        <a:srgbClr val="FA2481"/>
      </a:hlink>
      <a:folHlink>
        <a:srgbClr val="57618E"/>
      </a:folHlink>
    </a:clrScheme>
    <a:fontScheme name="Custom 166">
      <a:majorFont>
        <a:latin typeface="Aharoni"/>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ismaticVTI" id="{DA44D624-A564-4DE8-8446-0CD5C485C979}" vid="{8B2B1550-B69C-4156-BAEC-B2E559F94BD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1666</TotalTime>
  <Words>1024</Words>
  <Application>Microsoft Office PowerPoint</Application>
  <PresentationFormat>Widescreen</PresentationFormat>
  <Paragraphs>237</Paragraphs>
  <Slides>31</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31</vt:i4>
      </vt:variant>
    </vt:vector>
  </HeadingPairs>
  <TitlesOfParts>
    <vt:vector size="37" baseType="lpstr">
      <vt:lpstr>Aharoni</vt:lpstr>
      <vt:lpstr>Arial</vt:lpstr>
      <vt:lpstr>Avenir Next LT Pro</vt:lpstr>
      <vt:lpstr>Calibri</vt:lpstr>
      <vt:lpstr>Segoe UI</vt:lpstr>
      <vt:lpstr>PrismaticVTI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patrick ballantyne</dc:creator>
  <cp:lastModifiedBy>patrick ballantyne</cp:lastModifiedBy>
  <cp:revision>125</cp:revision>
  <dcterms:created xsi:type="dcterms:W3CDTF">2022-09-23T13:51:22Z</dcterms:created>
  <dcterms:modified xsi:type="dcterms:W3CDTF">2022-09-29T13:52:23Z</dcterms:modified>
</cp:coreProperties>
</file>